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42afe4eb495474e" /><Relationship Type="http://schemas.openxmlformats.org/officeDocument/2006/relationships/extended-properties" Target="/docProps/app.xml" Id="R4e7060d4b3444c43" /><Relationship Type="http://schemas.openxmlformats.org/officeDocument/2006/relationships/officeDocument" Target="/ppt/presentation.xml" Id="R9c654fb317274b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ac8555c696444d"/>
  </p:sldMasterIdLst>
  <p:notesMasterIdLst>
    <p:notesMasterId xmlns:r="http://schemas.openxmlformats.org/officeDocument/2006/relationships" r:id="R8ecb08b4eb9145fa"/>
  </p:notesMasterIdLst>
  <p:sldIdLst>
    <p:sldId xmlns:r="http://schemas.openxmlformats.org/officeDocument/2006/relationships" id="256" r:id="R3ab10e5c2ce84c52"/>
    <p:sldId xmlns:r="http://schemas.openxmlformats.org/officeDocument/2006/relationships" id="257" r:id="Ra015f48dd0574ed0"/>
    <p:sldId xmlns:r="http://schemas.openxmlformats.org/officeDocument/2006/relationships" id="258" r:id="Ra08b1dffb7784099"/>
    <p:sldId xmlns:r="http://schemas.openxmlformats.org/officeDocument/2006/relationships" id="259" r:id="R38b611643c0e4da4"/>
    <p:sldId xmlns:r="http://schemas.openxmlformats.org/officeDocument/2006/relationships" id="260" r:id="R582935551fa34d36"/>
    <p:sldId xmlns:r="http://schemas.openxmlformats.org/officeDocument/2006/relationships" id="261" r:id="R78591e6a4c25421c"/>
    <p:sldId xmlns:r="http://schemas.openxmlformats.org/officeDocument/2006/relationships" id="262" r:id="R2918a50282b34323"/>
    <p:sldId xmlns:r="http://schemas.openxmlformats.org/officeDocument/2006/relationships" id="263" r:id="R306279115a104a09"/>
    <p:sldId xmlns:r="http://schemas.openxmlformats.org/officeDocument/2006/relationships" id="264" r:id="Rfd7e7dea94624343"/>
    <p:sldId xmlns:r="http://schemas.openxmlformats.org/officeDocument/2006/relationships" id="265" r:id="Rf22ffd1148724c11"/>
    <p:sldId xmlns:r="http://schemas.openxmlformats.org/officeDocument/2006/relationships" id="266" r:id="Rc0e84603021b4d71"/>
    <p:sldId xmlns:r="http://schemas.openxmlformats.org/officeDocument/2006/relationships" id="267" r:id="R3fbd1ed041584223"/>
    <p:sldId xmlns:r="http://schemas.openxmlformats.org/officeDocument/2006/relationships" id="268" r:id="R9b4b79642a3e4b2d"/>
    <p:sldId xmlns:r="http://schemas.openxmlformats.org/officeDocument/2006/relationships" id="269" r:id="R56c5bbef35a64ffa"/>
    <p:sldId xmlns:r="http://schemas.openxmlformats.org/officeDocument/2006/relationships" id="270" r:id="R8abccb010c4d429a"/>
    <p:sldId xmlns:r="http://schemas.openxmlformats.org/officeDocument/2006/relationships" id="271" r:id="Re38ac1410b284740"/>
    <p:sldId xmlns:r="http://schemas.openxmlformats.org/officeDocument/2006/relationships" id="272" r:id="Rb462d4f1e640442f"/>
    <p:sldId xmlns:r="http://schemas.openxmlformats.org/officeDocument/2006/relationships" id="273" r:id="Rfb478ff8dba2481b"/>
    <p:sldId xmlns:r="http://schemas.openxmlformats.org/officeDocument/2006/relationships" id="274" r:id="R65b512e81cb34883"/>
    <p:sldId xmlns:r="http://schemas.openxmlformats.org/officeDocument/2006/relationships" id="275" r:id="R682337bb78e547c6"/>
    <p:sldId xmlns:r="http://schemas.openxmlformats.org/officeDocument/2006/relationships" id="276" r:id="Ra0063158715645d5"/>
    <p:sldId xmlns:r="http://schemas.openxmlformats.org/officeDocument/2006/relationships" id="277" r:id="Rd7e5cd78853f4971"/>
    <p:sldId xmlns:r="http://schemas.openxmlformats.org/officeDocument/2006/relationships" id="278" r:id="R895eb6fcc0e444e8"/>
    <p:sldId xmlns:r="http://schemas.openxmlformats.org/officeDocument/2006/relationships" id="279" r:id="R5031d3d6a3a24a3f"/>
    <p:sldId xmlns:r="http://schemas.openxmlformats.org/officeDocument/2006/relationships" id="280" r:id="R10ae4e31c77244f6"/>
    <p:sldId xmlns:r="http://schemas.openxmlformats.org/officeDocument/2006/relationships" id="281" r:id="R81581f42e6b948d5"/>
    <p:sldId xmlns:r="http://schemas.openxmlformats.org/officeDocument/2006/relationships" id="282" r:id="Rab59aec194c64a19"/>
    <p:sldId xmlns:r="http://schemas.openxmlformats.org/officeDocument/2006/relationships" id="283" r:id="R0eb86e983bd1482a"/>
    <p:sldId xmlns:r="http://schemas.openxmlformats.org/officeDocument/2006/relationships" id="284" r:id="Rb3cc88b426b841a6"/>
    <p:sldId xmlns:r="http://schemas.openxmlformats.org/officeDocument/2006/relationships" id="285" r:id="R0c638dd383324229"/>
    <p:sldId xmlns:r="http://schemas.openxmlformats.org/officeDocument/2006/relationships" id="286" r:id="Rf7c91d17eee94b51"/>
    <p:sldId xmlns:r="http://schemas.openxmlformats.org/officeDocument/2006/relationships" id="287" r:id="R758f61f247bb4e47"/>
    <p:sldId xmlns:r="http://schemas.openxmlformats.org/officeDocument/2006/relationships" id="288" r:id="Rd1fff2f7146c4849"/>
    <p:sldId xmlns:r="http://schemas.openxmlformats.org/officeDocument/2006/relationships" id="289" r:id="Rb13cf0104a4c409a"/>
    <p:sldId xmlns:r="http://schemas.openxmlformats.org/officeDocument/2006/relationships" id="290" r:id="R97b5bdd510324fb8"/>
    <p:sldId xmlns:r="http://schemas.openxmlformats.org/officeDocument/2006/relationships" id="291" r:id="R5edcb4e9b515474b"/>
    <p:sldId xmlns:r="http://schemas.openxmlformats.org/officeDocument/2006/relationships" id="292" r:id="Re84f559a8f7a4876"/>
    <p:sldId xmlns:r="http://schemas.openxmlformats.org/officeDocument/2006/relationships" id="293" r:id="R58351894c1e043b6"/>
    <p:sldId xmlns:r="http://schemas.openxmlformats.org/officeDocument/2006/relationships" id="294" r:id="R6be5976d65b14bb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8e0b2a8b64247b6" /><Relationship Type="http://schemas.openxmlformats.org/officeDocument/2006/relationships/slideMaster" Target="/ppt/slideMasters/slideMaster1.xml" Id="Rc4ac8555c696444d" /><Relationship Type="http://schemas.openxmlformats.org/officeDocument/2006/relationships/notesMaster" Target="/ppt/notesMasters/notesMaster1.xml" Id="R8ecb08b4eb9145fa" /><Relationship Type="http://schemas.openxmlformats.org/officeDocument/2006/relationships/presProps" Target="/ppt/presProps.xml" Id="Rfb6a24d1070044c4" /><Relationship Type="http://schemas.openxmlformats.org/officeDocument/2006/relationships/tableStyles" Target="/ppt/tableStyles.xml" Id="R48185edf8e8a4453" /><Relationship Type="http://schemas.openxmlformats.org/officeDocument/2006/relationships/slide" Target="/ppt/slides/slide1.xml" Id="R3ab10e5c2ce84c52" /><Relationship Type="http://schemas.openxmlformats.org/officeDocument/2006/relationships/slide" Target="/ppt/slides/slide2.xml" Id="Ra015f48dd0574ed0" /><Relationship Type="http://schemas.openxmlformats.org/officeDocument/2006/relationships/slide" Target="/ppt/slides/slide3.xml" Id="Ra08b1dffb7784099" /><Relationship Type="http://schemas.openxmlformats.org/officeDocument/2006/relationships/slide" Target="/ppt/slides/slide4.xml" Id="R38b611643c0e4da4" /><Relationship Type="http://schemas.openxmlformats.org/officeDocument/2006/relationships/slide" Target="/ppt/slides/slide5.xml" Id="R582935551fa34d36" /><Relationship Type="http://schemas.openxmlformats.org/officeDocument/2006/relationships/slide" Target="/ppt/slides/slide6.xml" Id="R78591e6a4c25421c" /><Relationship Type="http://schemas.openxmlformats.org/officeDocument/2006/relationships/slide" Target="/ppt/slides/slide7.xml" Id="R2918a50282b34323" /><Relationship Type="http://schemas.openxmlformats.org/officeDocument/2006/relationships/slide" Target="/ppt/slides/slide8.xml" Id="R306279115a104a09" /><Relationship Type="http://schemas.openxmlformats.org/officeDocument/2006/relationships/slide" Target="/ppt/slides/slide9.xml" Id="Rfd7e7dea94624343" /><Relationship Type="http://schemas.openxmlformats.org/officeDocument/2006/relationships/slide" Target="/ppt/slides/slide10.xml" Id="Rf22ffd1148724c11" /><Relationship Type="http://schemas.openxmlformats.org/officeDocument/2006/relationships/slide" Target="/ppt/slides/slide11.xml" Id="Rc0e84603021b4d71" /><Relationship Type="http://schemas.openxmlformats.org/officeDocument/2006/relationships/slide" Target="/ppt/slides/slide12.xml" Id="R3fbd1ed041584223" /><Relationship Type="http://schemas.openxmlformats.org/officeDocument/2006/relationships/slide" Target="/ppt/slides/slide13.xml" Id="R9b4b79642a3e4b2d" /><Relationship Type="http://schemas.openxmlformats.org/officeDocument/2006/relationships/slide" Target="/ppt/slides/slide14.xml" Id="R56c5bbef35a64ffa" /><Relationship Type="http://schemas.openxmlformats.org/officeDocument/2006/relationships/slide" Target="/ppt/slides/slide15.xml" Id="R8abccb010c4d429a" /><Relationship Type="http://schemas.openxmlformats.org/officeDocument/2006/relationships/slide" Target="/ppt/slides/slide16.xml" Id="Re38ac1410b284740" /><Relationship Type="http://schemas.openxmlformats.org/officeDocument/2006/relationships/slide" Target="/ppt/slides/slide17.xml" Id="Rb462d4f1e640442f" /><Relationship Type="http://schemas.openxmlformats.org/officeDocument/2006/relationships/slide" Target="/ppt/slides/slide18.xml" Id="Rfb478ff8dba2481b" /><Relationship Type="http://schemas.openxmlformats.org/officeDocument/2006/relationships/slide" Target="/ppt/slides/slide19.xml" Id="R65b512e81cb34883" /><Relationship Type="http://schemas.openxmlformats.org/officeDocument/2006/relationships/slide" Target="/ppt/slides/slide20.xml" Id="R682337bb78e547c6" /><Relationship Type="http://schemas.openxmlformats.org/officeDocument/2006/relationships/slide" Target="/ppt/slides/slide21.xml" Id="Ra0063158715645d5" /><Relationship Type="http://schemas.openxmlformats.org/officeDocument/2006/relationships/slide" Target="/ppt/slides/slide22.xml" Id="Rd7e5cd78853f4971" /><Relationship Type="http://schemas.openxmlformats.org/officeDocument/2006/relationships/slide" Target="/ppt/slides/slide23.xml" Id="R895eb6fcc0e444e8" /><Relationship Type="http://schemas.openxmlformats.org/officeDocument/2006/relationships/slide" Target="/ppt/slides/slide24.xml" Id="R5031d3d6a3a24a3f" /><Relationship Type="http://schemas.openxmlformats.org/officeDocument/2006/relationships/slide" Target="/ppt/slides/slide25.xml" Id="R10ae4e31c77244f6" /><Relationship Type="http://schemas.openxmlformats.org/officeDocument/2006/relationships/slide" Target="/ppt/slides/slide26.xml" Id="R81581f42e6b948d5" /><Relationship Type="http://schemas.openxmlformats.org/officeDocument/2006/relationships/slide" Target="/ppt/slides/slide27.xml" Id="Rab59aec194c64a19" /><Relationship Type="http://schemas.openxmlformats.org/officeDocument/2006/relationships/slide" Target="/ppt/slides/slide28.xml" Id="R0eb86e983bd1482a" /><Relationship Type="http://schemas.openxmlformats.org/officeDocument/2006/relationships/slide" Target="/ppt/slides/slide29.xml" Id="Rb3cc88b426b841a6" /><Relationship Type="http://schemas.openxmlformats.org/officeDocument/2006/relationships/slide" Target="/ppt/slides/slide30.xml" Id="R0c638dd383324229" /><Relationship Type="http://schemas.openxmlformats.org/officeDocument/2006/relationships/slide" Target="/ppt/slides/slide31.xml" Id="Rf7c91d17eee94b51" /><Relationship Type="http://schemas.openxmlformats.org/officeDocument/2006/relationships/slide" Target="/ppt/slides/slide32.xml" Id="R758f61f247bb4e47" /><Relationship Type="http://schemas.openxmlformats.org/officeDocument/2006/relationships/slide" Target="/ppt/slides/slide33.xml" Id="Rd1fff2f7146c4849" /><Relationship Type="http://schemas.openxmlformats.org/officeDocument/2006/relationships/slide" Target="/ppt/slides/slide34.xml" Id="Rb13cf0104a4c409a" /><Relationship Type="http://schemas.openxmlformats.org/officeDocument/2006/relationships/slide" Target="/ppt/slides/slide35.xml" Id="R97b5bdd510324fb8" /><Relationship Type="http://schemas.openxmlformats.org/officeDocument/2006/relationships/slide" Target="/ppt/slides/slide36.xml" Id="R5edcb4e9b515474b" /><Relationship Type="http://schemas.openxmlformats.org/officeDocument/2006/relationships/slide" Target="/ppt/slides/slide37.xml" Id="Re84f559a8f7a4876" /><Relationship Type="http://schemas.openxmlformats.org/officeDocument/2006/relationships/slide" Target="/ppt/slides/slide38.xml" Id="R58351894c1e043b6" /><Relationship Type="http://schemas.openxmlformats.org/officeDocument/2006/relationships/slide" Target="/ppt/slides/slide39.xml" Id="R6be5976d65b14bb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b0844f6646e4ab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2dd97ab8c6a4803" /><Relationship Type="http://schemas.openxmlformats.org/officeDocument/2006/relationships/notesMaster" Target="/ppt/notesMasters/notesMaster1.xml" Id="R920c1fe2d83f4a0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af9bab8078f04ab8" /><Relationship Type="http://schemas.openxmlformats.org/officeDocument/2006/relationships/notesMaster" Target="/ppt/notesMasters/notesMaster1.xml" Id="R0c0420c65b474c8d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7778a51a89464be4" /><Relationship Type="http://schemas.openxmlformats.org/officeDocument/2006/relationships/notesMaster" Target="/ppt/notesMasters/notesMaster1.xml" Id="Rd1867f1a57ab4a87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e6539c537e324e89" /><Relationship Type="http://schemas.openxmlformats.org/officeDocument/2006/relationships/notesMaster" Target="/ppt/notesMasters/notesMaster1.xml" Id="R46236b4cb62b4320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adf744e88ea74c74" /><Relationship Type="http://schemas.openxmlformats.org/officeDocument/2006/relationships/notesMaster" Target="/ppt/notesMasters/notesMaster1.xml" Id="R500930d1fdc64b7d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6a68c1bf20074fa4" /><Relationship Type="http://schemas.openxmlformats.org/officeDocument/2006/relationships/notesMaster" Target="/ppt/notesMasters/notesMaster1.xml" Id="Re9ce20c672db4273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21fdaa2acc5d4820" /><Relationship Type="http://schemas.openxmlformats.org/officeDocument/2006/relationships/notesMaster" Target="/ppt/notesMasters/notesMaster1.xml" Id="Rc71025d1623340bf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58c9aef8844e41c3" /><Relationship Type="http://schemas.openxmlformats.org/officeDocument/2006/relationships/notesMaster" Target="/ppt/notesMasters/notesMaster1.xml" Id="R1730c68f256b4709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aae04e49f6134aa3" /><Relationship Type="http://schemas.openxmlformats.org/officeDocument/2006/relationships/notesMaster" Target="/ppt/notesMasters/notesMaster1.xml" Id="Rd12cb9e9fc654ab9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c59c3a338445462b" /><Relationship Type="http://schemas.openxmlformats.org/officeDocument/2006/relationships/notesMaster" Target="/ppt/notesMasters/notesMaster1.xml" Id="R24cf53f0f8d549a6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0a20ea8f13fd4cd5" /><Relationship Type="http://schemas.openxmlformats.org/officeDocument/2006/relationships/notesMaster" Target="/ppt/notesMasters/notesMaster1.xml" Id="R25dd5fc522074a2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7e242539c2b4360" /><Relationship Type="http://schemas.openxmlformats.org/officeDocument/2006/relationships/notesMaster" Target="/ppt/notesMasters/notesMaster1.xml" Id="Rbec7b98843e2413f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0d21428e39a14197" /><Relationship Type="http://schemas.openxmlformats.org/officeDocument/2006/relationships/notesMaster" Target="/ppt/notesMasters/notesMaster1.xml" Id="Rd109d957fc0547c5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8877d00dd7484aa9" /><Relationship Type="http://schemas.openxmlformats.org/officeDocument/2006/relationships/notesMaster" Target="/ppt/notesMasters/notesMaster1.xml" Id="R630f5cd36cf849c0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852e3becedc84346" /><Relationship Type="http://schemas.openxmlformats.org/officeDocument/2006/relationships/notesMaster" Target="/ppt/notesMasters/notesMaster1.xml" Id="R7ff9f66f19194622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4b914282046f43d2" /><Relationship Type="http://schemas.openxmlformats.org/officeDocument/2006/relationships/notesMaster" Target="/ppt/notesMasters/notesMaster1.xml" Id="Rc335b9689d82497b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596f5c9a137c45dc" /><Relationship Type="http://schemas.openxmlformats.org/officeDocument/2006/relationships/notesMaster" Target="/ppt/notesMasters/notesMaster1.xml" Id="R6945808570704d4d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8a84ddc3a9634a06" /><Relationship Type="http://schemas.openxmlformats.org/officeDocument/2006/relationships/notesMaster" Target="/ppt/notesMasters/notesMaster1.xml" Id="Rb26f55b70d46498b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0bcc6aaef03243ab" /><Relationship Type="http://schemas.openxmlformats.org/officeDocument/2006/relationships/notesMaster" Target="/ppt/notesMasters/notesMaster1.xml" Id="R14355473418d4e2f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99b5eaa91d8d4f1a" /><Relationship Type="http://schemas.openxmlformats.org/officeDocument/2006/relationships/notesMaster" Target="/ppt/notesMasters/notesMaster1.xml" Id="R6e0ff29cdcfe439c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64e92428052a4ae1" /><Relationship Type="http://schemas.openxmlformats.org/officeDocument/2006/relationships/notesMaster" Target="/ppt/notesMasters/notesMaster1.xml" Id="R34736d6c0d044b33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5cfe5a9da2d546fc" /><Relationship Type="http://schemas.openxmlformats.org/officeDocument/2006/relationships/notesMaster" Target="/ppt/notesMasters/notesMaster1.xml" Id="R82e4443c1d9f48f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75d65b9b6c045a4" /><Relationship Type="http://schemas.openxmlformats.org/officeDocument/2006/relationships/notesMaster" Target="/ppt/notesMasters/notesMaster1.xml" Id="R62ada9d859934421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570862eb5bad4b23" /><Relationship Type="http://schemas.openxmlformats.org/officeDocument/2006/relationships/notesMaster" Target="/ppt/notesMasters/notesMaster1.xml" Id="R3f231a3ae42c4fb4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26744caf344d4eaa" /><Relationship Type="http://schemas.openxmlformats.org/officeDocument/2006/relationships/notesMaster" Target="/ppt/notesMasters/notesMaster1.xml" Id="R4dc0d4ad549140e4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29d5381edca0463b" /><Relationship Type="http://schemas.openxmlformats.org/officeDocument/2006/relationships/notesMaster" Target="/ppt/notesMasters/notesMaster1.xml" Id="R78ac6723379a48ec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5f7131e0a9c14312" /><Relationship Type="http://schemas.openxmlformats.org/officeDocument/2006/relationships/notesMaster" Target="/ppt/notesMasters/notesMaster1.xml" Id="Rcf38f7c429e445f9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9463918f803c4f29" /><Relationship Type="http://schemas.openxmlformats.org/officeDocument/2006/relationships/notesMaster" Target="/ppt/notesMasters/notesMaster1.xml" Id="R1587df6b231b4b48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b6df3d417491427d" /><Relationship Type="http://schemas.openxmlformats.org/officeDocument/2006/relationships/notesMaster" Target="/ppt/notesMasters/notesMaster1.xml" Id="R3ef1983496114823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d513ddd81efa4aff" /><Relationship Type="http://schemas.openxmlformats.org/officeDocument/2006/relationships/notesMaster" Target="/ppt/notesMasters/notesMaster1.xml" Id="Rd8a3a86958a14a60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925b446160ce4de8" /><Relationship Type="http://schemas.openxmlformats.org/officeDocument/2006/relationships/notesMaster" Target="/ppt/notesMasters/notesMaster1.xml" Id="R0a7a703343034695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b502f599f712438b" /><Relationship Type="http://schemas.openxmlformats.org/officeDocument/2006/relationships/notesMaster" Target="/ppt/notesMasters/notesMaster1.xml" Id="R28fde1cad8e6485d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d397a0a2d0884930" /><Relationship Type="http://schemas.openxmlformats.org/officeDocument/2006/relationships/notesMaster" Target="/ppt/notesMasters/notesMaster1.xml" Id="Ree1662fa16dd4e1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2b50b1ea01645f5" /><Relationship Type="http://schemas.openxmlformats.org/officeDocument/2006/relationships/notesMaster" Target="/ppt/notesMasters/notesMaster1.xml" Id="Ra9816f8e5b02477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d92a812b4a74097" /><Relationship Type="http://schemas.openxmlformats.org/officeDocument/2006/relationships/notesMaster" Target="/ppt/notesMasters/notesMaster1.xml" Id="R076cefb9f9eb41e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271e9364aee4cf2" /><Relationship Type="http://schemas.openxmlformats.org/officeDocument/2006/relationships/notesMaster" Target="/ppt/notesMasters/notesMaster1.xml" Id="Rd60f53ddd514415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b49b9878d644917" /><Relationship Type="http://schemas.openxmlformats.org/officeDocument/2006/relationships/notesMaster" Target="/ppt/notesMasters/notesMaster1.xml" Id="R0b904392a80e4b3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942171bba6a24018" /><Relationship Type="http://schemas.openxmlformats.org/officeDocument/2006/relationships/notesMaster" Target="/ppt/notesMasters/notesMaster1.xml" Id="Rbd74d6dbd0b2481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2d9a80675bba4033" /><Relationship Type="http://schemas.openxmlformats.org/officeDocument/2006/relationships/notesMaster" Target="/ppt/notesMasters/notesMaster1.xml" Id="R810d7e42365647e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Divine Karma Atlas project; author-approved cover artwork</a:t>
            </a:r>
          </a:p>
          <a:p xmlns:a="http://schemas.openxmlformats.org/drawingml/2006/main">
            <a:r>
              <a:t>- Visual asset: atlas-cover.png</a:t>
            </a:r>
          </a:p>
          <a:p xmlns:a="http://schemas.openxmlformats.org/drawingml/2006/main">
            <a:r>
              <a:t>- Written teaching: David Ramirez, The Central Thesis (updated Second Movement edition).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Central Thesis; The Revolution of the Mind; author-provided illustration</a:t>
            </a:r>
          </a:p>
          <a:p xmlns:a="http://schemas.openxmlformats.org/drawingml/2006/main">
            <a:r>
              <a:t>- Visual asset: existing/pendulum-of-balance.png</a:t>
            </a:r>
          </a:p>
          <a:p xmlns:a="http://schemas.openxmlformats.org/drawingml/2006/main">
            <a:r>
              <a:t>- Written teaching: David Ramirez, The Central Thesis (updated Second Movement edition).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Central Thesis; author-provided illustration</a:t>
            </a:r>
          </a:p>
          <a:p xmlns:a="http://schemas.openxmlformats.org/drawingml/2006/main">
            <a:r>
              <a:t>- Visual asset: existing/golden-mean.png</a:t>
            </a:r>
          </a:p>
          <a:p xmlns:a="http://schemas.openxmlformats.org/drawingml/2006/main">
            <a:r>
              <a:t>- Written teaching: David Ramirez, The Central Thesis (updated Second Movement edition).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Central Thesis; author-provided illustration</a:t>
            </a:r>
          </a:p>
          <a:p xmlns:a="http://schemas.openxmlformats.org/drawingml/2006/main">
            <a:r>
              <a:t>- Visual asset: existing/spectrum-opposites.png</a:t>
            </a:r>
          </a:p>
          <a:p xmlns:a="http://schemas.openxmlformats.org/drawingml/2006/main">
            <a:r>
              <a:t>- Written teaching: David Ramirez, The Central Thesis (updated Second Movement edition).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Central Thesis, paragraph 28; author-provided illustration</a:t>
            </a:r>
          </a:p>
          <a:p xmlns:a="http://schemas.openxmlformats.org/drawingml/2006/main">
            <a:r>
              <a:t>- Visual asset: existing/river-of-life.png</a:t>
            </a:r>
          </a:p>
          <a:p xmlns:a="http://schemas.openxmlformats.org/drawingml/2006/main">
            <a:r>
              <a:t>- Written teaching: David Ramirez, The Central Thesis (updated Second Movement edition).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Central Thesis; author-provided illustration</a:t>
            </a:r>
          </a:p>
          <a:p xmlns:a="http://schemas.openxmlformats.org/drawingml/2006/main">
            <a:r>
              <a:t>- Visual asset: existing/tree-of-balance.png</a:t>
            </a:r>
          </a:p>
          <a:p xmlns:a="http://schemas.openxmlformats.org/drawingml/2006/main">
            <a:r>
              <a:t>- Written teaching: David Ramirez, The Central Thesis (updated Second Movement edition).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Central Thesis; author-provided illustration</a:t>
            </a:r>
          </a:p>
          <a:p xmlns:a="http://schemas.openxmlformats.org/drawingml/2006/main">
            <a:r>
              <a:t>- Visual asset: existing/wheel-of-balance.png</a:t>
            </a:r>
          </a:p>
          <a:p xmlns:a="http://schemas.openxmlformats.org/drawingml/2006/main">
            <a:r>
              <a:t>- Written teaching: David Ramirez, The Central Thesis (updated Second Movement edition).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Central Thesis; author-provided illustration</a:t>
            </a:r>
          </a:p>
          <a:p xmlns:a="http://schemas.openxmlformats.org/drawingml/2006/main">
            <a:r>
              <a:t>- Visual asset: existing/dance-of-balance.png</a:t>
            </a:r>
          </a:p>
          <a:p xmlns:a="http://schemas.openxmlformats.org/drawingml/2006/main">
            <a:r>
              <a:t>- Written teaching: David Ramirez, The Central Thesis (updated Second Movement edition).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 Divine Karma Visual Atlas illustration, August 18, 2026</a:t>
            </a:r>
          </a:p>
          <a:p xmlns:a="http://schemas.openxmlformats.org/drawingml/2006/main">
            <a:r>
              <a:t>- Visual asset: /Users/talos/Desktop/Divine Karma Institute/Codex Image Aug 18, 2026, 01_17_14 PM.png</a:t>
            </a:r>
          </a:p>
          <a:p xmlns:a="http://schemas.openxmlformats.org/drawingml/2006/main">
            <a:r>
              <a:t>- Written teaching: David Ramirez, The Central Thesis (updated Second Movement edition).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Central Thesis; author-provided illustration</a:t>
            </a:r>
          </a:p>
          <a:p xmlns:a="http://schemas.openxmlformats.org/drawingml/2006/main">
            <a:r>
              <a:t>- Visual asset: existing/thesis-at-a-glance.png</a:t>
            </a:r>
          </a:p>
          <a:p xmlns:a="http://schemas.openxmlformats.org/drawingml/2006/main">
            <a:r>
              <a:t>- Written teaching: David Ramirez, The Central Thesis (updated Second Movement edition).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Central Thesis, paragraph 23; author-provided illustration</a:t>
            </a:r>
          </a:p>
          <a:p xmlns:a="http://schemas.openxmlformats.org/drawingml/2006/main">
            <a:r>
              <a:t>- Visual asset: existing/universe-awakening.png</a:t>
            </a:r>
          </a:p>
          <a:p xmlns:a="http://schemas.openxmlformats.org/drawingml/2006/main">
            <a:r>
              <a:t>- Written teaching: David Ramirez, The Central Thesis (updated Second Movement edition).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Central Thesis, The Illusion of Seeking</a:t>
            </a:r>
          </a:p>
          <a:p xmlns:a="http://schemas.openxmlformats.org/drawingml/2006/main">
            <a:r>
              <a:t>- Visual asset: No external visual asset</a:t>
            </a:r>
          </a:p>
          <a:p xmlns:a="http://schemas.openxmlformats.org/drawingml/2006/main">
            <a:r>
              <a:t>- Written teaching: David Ramirez, The Central Thesis (updated Second Movement edition).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Central Thesis, paragraph 23; author-provided illustration</a:t>
            </a:r>
          </a:p>
          <a:p xmlns:a="http://schemas.openxmlformats.org/drawingml/2006/main">
            <a:r>
              <a:t>- Visual asset: existing/fractal-self.png</a:t>
            </a:r>
          </a:p>
          <a:p xmlns:a="http://schemas.openxmlformats.org/drawingml/2006/main">
            <a:r>
              <a:t>- Written teaching: David Ramirez, The Central Thesis (updated Second Movement edition).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Central Thesis; author-provided illustration</a:t>
            </a:r>
          </a:p>
          <a:p xmlns:a="http://schemas.openxmlformats.org/drawingml/2006/main">
            <a:r>
              <a:t>- Visual asset: existing/unified-consciousness-to-matter.png</a:t>
            </a:r>
          </a:p>
          <a:p xmlns:a="http://schemas.openxmlformats.org/drawingml/2006/main">
            <a:r>
              <a:t>- Written teaching: David Ramirez, The Central Thesis (updated Second Movement edition).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Central Thesis; author-provided illustration</a:t>
            </a:r>
          </a:p>
          <a:p xmlns:a="http://schemas.openxmlformats.org/drawingml/2006/main">
            <a:r>
              <a:t>- Visual asset: existing/field-compressing.png</a:t>
            </a:r>
          </a:p>
          <a:p xmlns:a="http://schemas.openxmlformats.org/drawingml/2006/main">
            <a:r>
              <a:t>- Written teaching: David Ramirez, The Central Thesis (updated Second Movement edition).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 corrected Divine Karma Visual Atlas illustration, August 18, 2026</a:t>
            </a:r>
          </a:p>
          <a:p xmlns:a="http://schemas.openxmlformats.org/drawingml/2006/main">
            <a:r>
              <a:t>- Visual asset: /Users/talos/Desktop/Divine Karma Institute/Codex Image Aug 18, 2026, 01_17_48 PM.png</a:t>
            </a:r>
          </a:p>
          <a:p xmlns:a="http://schemas.openxmlformats.org/drawingml/2006/main">
            <a:r>
              <a:t>- Written teaching: David Ramirez, The Central Thesis (updated Second Movement edition).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Central Thesis; The Revolution of the Mind; author-provided illustration</a:t>
            </a:r>
          </a:p>
          <a:p xmlns:a="http://schemas.openxmlformats.org/drawingml/2006/main">
            <a:r>
              <a:t>- Visual asset: existing/expansion-of-consciousness.png</a:t>
            </a:r>
          </a:p>
          <a:p xmlns:a="http://schemas.openxmlformats.org/drawingml/2006/main">
            <a:r>
              <a:t>- Written teaching: David Ramirez, The Central Thesis (updated Second Movement edition).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Revolution of the Mind; author-provided illustration</a:t>
            </a:r>
          </a:p>
          <a:p xmlns:a="http://schemas.openxmlformats.org/drawingml/2006/main">
            <a:r>
              <a:t>- Visual asset: existing/ascent-of-wisdom.png</a:t>
            </a:r>
          </a:p>
          <a:p xmlns:a="http://schemas.openxmlformats.org/drawingml/2006/main">
            <a:r>
              <a:t>- Written teaching: David Ramirez, The Central Thesis (updated Second Movement edition).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Central Thesis, Resonance of Timelines; author-provided illustration</a:t>
            </a:r>
          </a:p>
          <a:p xmlns:a="http://schemas.openxmlformats.org/drawingml/2006/main">
            <a:r>
              <a:t>- Visual asset: existing/mirror-of-reality.png</a:t>
            </a:r>
          </a:p>
          <a:p xmlns:a="http://schemas.openxmlformats.org/drawingml/2006/main">
            <a:r>
              <a:t>- Written teaching: David Ramirez, The Central Thesis (updated Second Movement edition).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Central Thesis; The Revolution of the Mind; author-provided illustration</a:t>
            </a:r>
          </a:p>
          <a:p xmlns:a="http://schemas.openxmlformats.org/drawingml/2006/main">
            <a:r>
              <a:t>- Visual asset: existing/journey-of-integration.png</a:t>
            </a:r>
          </a:p>
          <a:p xmlns:a="http://schemas.openxmlformats.org/drawingml/2006/main">
            <a:r>
              <a:t>- Written teaching: David Ramirez, The Central Thesis (updated Second Movement edition).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Central Thesis, Resonance of Timelines; author-provided illustration</a:t>
            </a:r>
          </a:p>
          <a:p xmlns:a="http://schemas.openxmlformats.org/drawingml/2006/main">
            <a:r>
              <a:t>- Visual asset: existing/resonance-of-consciousness.png</a:t>
            </a:r>
          </a:p>
          <a:p xmlns:a="http://schemas.openxmlformats.org/drawingml/2006/main">
            <a:r>
              <a:t>- Written teaching: David Ramirez, The Central Thesis (updated Second Movement edition).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Central Thesis, Resonance of Timelines; author-provided illustration</a:t>
            </a:r>
          </a:p>
          <a:p xmlns:a="http://schemas.openxmlformats.org/drawingml/2006/main">
            <a:r>
              <a:t>- Visual asset: existing/belief-to-shared-world.png</a:t>
            </a:r>
          </a:p>
          <a:p xmlns:a="http://schemas.openxmlformats.org/drawingml/2006/main">
            <a:r>
              <a:t>- Written teaching: David Ramirez, The Central Thesis (updated Second Movement edition).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Central Thesis; author-provided illustration</a:t>
            </a:r>
          </a:p>
          <a:p xmlns:a="http://schemas.openxmlformats.org/drawingml/2006/main">
            <a:r>
              <a:t>- Visual asset: existing/unified-field-within.png</a:t>
            </a:r>
          </a:p>
          <a:p xmlns:a="http://schemas.openxmlformats.org/drawingml/2006/main">
            <a:r>
              <a:t>- Written teaching: David Ramirez, The Central Thesis (updated Second Movement edition).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Central Thesis; author-provided illustration</a:t>
            </a:r>
          </a:p>
          <a:p xmlns:a="http://schemas.openxmlformats.org/drawingml/2006/main">
            <a:r>
              <a:t>- Visual asset: existing/path-of-manifestation.png</a:t>
            </a:r>
          </a:p>
          <a:p xmlns:a="http://schemas.openxmlformats.org/drawingml/2006/main">
            <a:r>
              <a:t>- Written teaching: David Ramirez, The Central Thesis (updated Second Movement edition).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Central Thesis, paragraphs 30–31; OpenAI ImageGen illustration</a:t>
            </a:r>
          </a:p>
          <a:p xmlns:a="http://schemas.openxmlformats.org/drawingml/2006/main">
            <a:r>
              <a:t>- Visual asset: second-movement/avoidance-to-healing.png</a:t>
            </a:r>
          </a:p>
          <a:p xmlns:a="http://schemas.openxmlformats.org/drawingml/2006/main">
            <a:r>
              <a:t>- Written teaching: David Ramirez, The Central Thesis (updated Second Movement edition).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Central Thesis, paragraphs 15, 30–31; OpenAI ImageGen illustration</a:t>
            </a:r>
          </a:p>
          <a:p xmlns:a="http://schemas.openxmlformats.org/drawingml/2006/main">
            <a:r>
              <a:t>- Visual asset: second-movement/traps-and-distractions.png</a:t>
            </a:r>
          </a:p>
          <a:p xmlns:a="http://schemas.openxmlformats.org/drawingml/2006/main">
            <a:r>
              <a:t>- Written teaching: David Ramirez, The Central Thesis (updated Second Movement edition).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Central Thesis, The Illusion of Seeking; OpenAI ImageGen illustration</a:t>
            </a:r>
          </a:p>
          <a:p xmlns:a="http://schemas.openxmlformats.org/drawingml/2006/main">
            <a:r>
              <a:t>- Visual asset: second-movement/illusion-of-seeking.png</a:t>
            </a:r>
          </a:p>
          <a:p xmlns:a="http://schemas.openxmlformats.org/drawingml/2006/main">
            <a:r>
              <a:t>- Written teaching: David Ramirez, The Central Thesis (updated Second Movement edition).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Central Thesis, The Illusion of Seeking, paragraph 36; OpenAI ImageGen illustration</a:t>
            </a:r>
          </a:p>
          <a:p xmlns:a="http://schemas.openxmlformats.org/drawingml/2006/main">
            <a:r>
              <a:t>- Visual asset: second-movement/spiritual-costume.png</a:t>
            </a:r>
          </a:p>
          <a:p xmlns:a="http://schemas.openxmlformats.org/drawingml/2006/main">
            <a:r>
              <a:t>- Written teaching: David Ramirez, The Central Thesis (updated Second Movement edition).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Central Thesis, The Illusion of Seeking, paragraph 37; OpenAI ImageGen illustration</a:t>
            </a:r>
          </a:p>
          <a:p xmlns:a="http://schemas.openxmlformats.org/drawingml/2006/main">
            <a:r>
              <a:t>- Visual asset: second-movement/map-and-territory.png</a:t>
            </a:r>
          </a:p>
          <a:p xmlns:a="http://schemas.openxmlformats.org/drawingml/2006/main">
            <a:r>
              <a:t>- Written teaching: David Ramirez, The Central Thesis (updated Second Movement edition).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Central Thesis, The Illusion of Seeking, paragraph 38; OpenAI ImageGen illustration</a:t>
            </a:r>
          </a:p>
          <a:p xmlns:a="http://schemas.openxmlformats.org/drawingml/2006/main">
            <a:r>
              <a:t>- Visual asset: second-movement/cage-called-seeking.png</a:t>
            </a:r>
          </a:p>
          <a:p xmlns:a="http://schemas.openxmlformats.org/drawingml/2006/main">
            <a:r>
              <a:t>- Written teaching: David Ramirez, The Central Thesis (updated Second Movement edition).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 Divine Karma Visual Atlas illustration, August 18, 2026</a:t>
            </a:r>
          </a:p>
          <a:p xmlns:a="http://schemas.openxmlformats.org/drawingml/2006/main">
            <a:r>
              <a:t>- Visual asset: /Users/talos/Desktop/Divine Karma Institute/Codex Image Aug 18, 2026, 01_17_31 PM.png</a:t>
            </a:r>
          </a:p>
          <a:p xmlns:a="http://schemas.openxmlformats.org/drawingml/2006/main">
            <a:r>
              <a:t>- Written teaching: David Ramirez, The Central Thesis (updated Second Movement edition).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Central Thesis, The Illusion of Seeking, paragraph 40; OpenAI ImageGen illustration</a:t>
            </a:r>
          </a:p>
          <a:p xmlns:a="http://schemas.openxmlformats.org/drawingml/2006/main">
            <a:r>
              <a:t>- Visual asset: second-movement/open-hand.png</a:t>
            </a:r>
          </a:p>
          <a:p xmlns:a="http://schemas.openxmlformats.org/drawingml/2006/main">
            <a:r>
              <a:t>- Written teaching: David Ramirez, The Central Thesis (updated Second Movement edition).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Central Thesis, second movement and four-word distilled form</a:t>
            </a:r>
          </a:p>
          <a:p xmlns:a="http://schemas.openxmlformats.org/drawingml/2006/main">
            <a:r>
              <a:t>- Visual asset: No external visual asset</a:t>
            </a:r>
          </a:p>
          <a:p xmlns:a="http://schemas.openxmlformats.org/drawingml/2006/main">
            <a:r>
              <a:t>- Written teaching: David Ramirez, The Central Thesis (updated Second Movement edition).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Central Thesis; author-provided illustration</a:t>
            </a:r>
          </a:p>
          <a:p xmlns:a="http://schemas.openxmlformats.org/drawingml/2006/main">
            <a:r>
              <a:t>- Visual asset: existing/cosmic-yin-yang.png</a:t>
            </a:r>
          </a:p>
          <a:p xmlns:a="http://schemas.openxmlformats.org/drawingml/2006/main">
            <a:r>
              <a:t>- Written teaching: David Ramirez, The Central Thesis (updated Second Movement edition).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Central Thesis; author-provided illustration</a:t>
            </a:r>
          </a:p>
          <a:p xmlns:a="http://schemas.openxmlformats.org/drawingml/2006/main">
            <a:r>
              <a:t>- Visual asset: existing/everything-is-balance.png</a:t>
            </a:r>
          </a:p>
          <a:p xmlns:a="http://schemas.openxmlformats.org/drawingml/2006/main">
            <a:r>
              <a:t>- Written teaching: David Ramirez, The Central Thesis (updated Second Movement edition).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Central Thesis, paragraphs 23–28; author-provided illustration</a:t>
            </a:r>
          </a:p>
          <a:p xmlns:a="http://schemas.openxmlformats.org/drawingml/2006/main">
            <a:r>
              <a:t>- Visual asset: existing/true-self-and-ego.png</a:t>
            </a:r>
          </a:p>
          <a:p xmlns:a="http://schemas.openxmlformats.org/drawingml/2006/main">
            <a:r>
              <a:t>- Written teaching: David Ramirez, The Central Thesis (updated Second Movement edition).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Central Thesis; author-provided illustration</a:t>
            </a:r>
          </a:p>
          <a:p xmlns:a="http://schemas.openxmlformats.org/drawingml/2006/main">
            <a:r>
              <a:t>- Visual asset: existing/two-selves.png</a:t>
            </a:r>
          </a:p>
          <a:p xmlns:a="http://schemas.openxmlformats.org/drawingml/2006/main">
            <a:r>
              <a:t>- Written teaching: David Ramirez, The Central Thesis (updated Second Movement edition).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Central Thesis; author-provided illustration</a:t>
            </a:r>
          </a:p>
          <a:p xmlns:a="http://schemas.openxmlformats.org/drawingml/2006/main">
            <a:r>
              <a:t>- Visual asset: existing/yin-yang-reimagined.png</a:t>
            </a:r>
          </a:p>
          <a:p xmlns:a="http://schemas.openxmlformats.org/drawingml/2006/main">
            <a:r>
              <a:t>- Written teaching: David Ramirez, The Central Thesis (updated Second Movement edition).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The Central Thesis, second movement; author-provided illustration</a:t>
            </a:r>
          </a:p>
          <a:p xmlns:a="http://schemas.openxmlformats.org/drawingml/2006/main">
            <a:r>
              <a:t>- Visual asset: existing/nature-demonstrates-balance.png</a:t>
            </a:r>
          </a:p>
          <a:p xmlns:a="http://schemas.openxmlformats.org/drawingml/2006/main">
            <a:r>
              <a:t>- Written teaching: David Ramirez, The Central Thesis (updated Second Movement edition).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e642b04d3e4ac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cc80a7948df4724" /><Relationship Type="http://schemas.openxmlformats.org/officeDocument/2006/relationships/slideLayout" Target="/ppt/slideLayouts/slideLayout1.xml" Id="R82deef2af08a438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deef2af08a438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de29d0c8a4bb2" /><Relationship Type="http://schemas.openxmlformats.org/officeDocument/2006/relationships/image" Target="/ppt/media/image.png" Id="R1a49c2e85a424e28" /><Relationship Type="http://schemas.openxmlformats.org/officeDocument/2006/relationships/notesSlide" Target="/ppt/notesSlides/notesSlide1.xml" Id="R12f3f1b8a406427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294b585df45be" /><Relationship Type="http://schemas.openxmlformats.org/officeDocument/2006/relationships/image" Target="/ppt/media/image9.png" Id="Rc453c748c4264e12" /><Relationship Type="http://schemas.openxmlformats.org/officeDocument/2006/relationships/notesSlide" Target="/ppt/notesSlides/notesSlide10.xml" Id="R109bd5bf8d704967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f242e134b49c6" /><Relationship Type="http://schemas.openxmlformats.org/officeDocument/2006/relationships/image" Target="/ppt/media/image10.png" Id="Re57aac8e85144304" /><Relationship Type="http://schemas.openxmlformats.org/officeDocument/2006/relationships/notesSlide" Target="/ppt/notesSlides/notesSlide11.xml" Id="R99b9316c848a440a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bb2a574134fb7" /><Relationship Type="http://schemas.openxmlformats.org/officeDocument/2006/relationships/image" Target="/ppt/media/image11.png" Id="Rd5c25441e0cb4a76" /><Relationship Type="http://schemas.openxmlformats.org/officeDocument/2006/relationships/notesSlide" Target="/ppt/notesSlides/notesSlide12.xml" Id="R165ac58d0d5e4b78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9284bedaa462c" /><Relationship Type="http://schemas.openxmlformats.org/officeDocument/2006/relationships/image" Target="/ppt/media/image12.png" Id="R5b50e1704b774072" /><Relationship Type="http://schemas.openxmlformats.org/officeDocument/2006/relationships/notesSlide" Target="/ppt/notesSlides/notesSlide13.xml" Id="Ra4c0ed26e58b408d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6536c10dc43b3" /><Relationship Type="http://schemas.openxmlformats.org/officeDocument/2006/relationships/image" Target="/ppt/media/image13.png" Id="Rd6cfd270984847f0" /><Relationship Type="http://schemas.openxmlformats.org/officeDocument/2006/relationships/notesSlide" Target="/ppt/notesSlides/notesSlide14.xml" Id="R001709e5f4844f8d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caa6749cb4e1f" /><Relationship Type="http://schemas.openxmlformats.org/officeDocument/2006/relationships/image" Target="/ppt/media/image14.png" Id="R9cb0e1f42338431a" /><Relationship Type="http://schemas.openxmlformats.org/officeDocument/2006/relationships/notesSlide" Target="/ppt/notesSlides/notesSlide15.xml" Id="Rf47326817a54483c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d7f1bd193403a" /><Relationship Type="http://schemas.openxmlformats.org/officeDocument/2006/relationships/image" Target="/ppt/media/image15.png" Id="R3642bc85cab44759" /><Relationship Type="http://schemas.openxmlformats.org/officeDocument/2006/relationships/notesSlide" Target="/ppt/notesSlides/notesSlide16.xml" Id="R95478c69a0cf49b0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0e8c4a66940ea" /><Relationship Type="http://schemas.openxmlformats.org/officeDocument/2006/relationships/image" Target="/ppt/media/image16.png" Id="R214b29e2b9fd4288" /><Relationship Type="http://schemas.openxmlformats.org/officeDocument/2006/relationships/notesSlide" Target="/ppt/notesSlides/notesSlide17.xml" Id="Rcc3ea1133fa743c4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bff70651940db" /><Relationship Type="http://schemas.openxmlformats.org/officeDocument/2006/relationships/image" Target="/ppt/media/image17.png" Id="R62ed77173bf940f3" /><Relationship Type="http://schemas.openxmlformats.org/officeDocument/2006/relationships/notesSlide" Target="/ppt/notesSlides/notesSlide18.xml" Id="Rb07db34170324c16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557777b0249fc" /><Relationship Type="http://schemas.openxmlformats.org/officeDocument/2006/relationships/image" Target="/ppt/media/image18.png" Id="Rb0b826f079a3482b" /><Relationship Type="http://schemas.openxmlformats.org/officeDocument/2006/relationships/notesSlide" Target="/ppt/notesSlides/notesSlide19.xml" Id="R3ed59e41baef4c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25033191d403d" /><Relationship Type="http://schemas.openxmlformats.org/officeDocument/2006/relationships/notesSlide" Target="/ppt/notesSlides/notesSlide2.xml" Id="R0467761095134ff7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03fc98c3f411e" /><Relationship Type="http://schemas.openxmlformats.org/officeDocument/2006/relationships/image" Target="/ppt/media/image19.png" Id="R7353099184be42c2" /><Relationship Type="http://schemas.openxmlformats.org/officeDocument/2006/relationships/notesSlide" Target="/ppt/notesSlides/notesSlide20.xml" Id="R9681ed33f56f4c5f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fd47ab0784272" /><Relationship Type="http://schemas.openxmlformats.org/officeDocument/2006/relationships/image" Target="/ppt/media/image20.png" Id="R6845fc759aa24cd3" /><Relationship Type="http://schemas.openxmlformats.org/officeDocument/2006/relationships/notesSlide" Target="/ppt/notesSlides/notesSlide21.xml" Id="R4121ac0c09204afc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95f3a6bf148b5" /><Relationship Type="http://schemas.openxmlformats.org/officeDocument/2006/relationships/image" Target="/ppt/media/image21.png" Id="R86ec3c89e9dc4975" /><Relationship Type="http://schemas.openxmlformats.org/officeDocument/2006/relationships/notesSlide" Target="/ppt/notesSlides/notesSlide22.xml" Id="R2d251b19d8ed44c0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6046e50b44f89" /><Relationship Type="http://schemas.openxmlformats.org/officeDocument/2006/relationships/image" Target="/ppt/media/image22.png" Id="R1547ee40c1034059" /><Relationship Type="http://schemas.openxmlformats.org/officeDocument/2006/relationships/notesSlide" Target="/ppt/notesSlides/notesSlide23.xml" Id="Rff253cf4a9f54a49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a368cd545434d" /><Relationship Type="http://schemas.openxmlformats.org/officeDocument/2006/relationships/image" Target="/ppt/media/image23.png" Id="R7b4cfaa1e0ad45c0" /><Relationship Type="http://schemas.openxmlformats.org/officeDocument/2006/relationships/notesSlide" Target="/ppt/notesSlides/notesSlide24.xml" Id="R6842134cae9f4b32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c44a097d64de6" /><Relationship Type="http://schemas.openxmlformats.org/officeDocument/2006/relationships/image" Target="/ppt/media/image24.png" Id="R4499af2003994ffd" /><Relationship Type="http://schemas.openxmlformats.org/officeDocument/2006/relationships/notesSlide" Target="/ppt/notesSlides/notesSlide25.xml" Id="R024f3b1762cb4295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1d927e26b4200" /><Relationship Type="http://schemas.openxmlformats.org/officeDocument/2006/relationships/image" Target="/ppt/media/image25.png" Id="R3a569d428ab742ae" /><Relationship Type="http://schemas.openxmlformats.org/officeDocument/2006/relationships/notesSlide" Target="/ppt/notesSlides/notesSlide26.xml" Id="Rd6cc2bffa23340c0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f096cb102439f" /><Relationship Type="http://schemas.openxmlformats.org/officeDocument/2006/relationships/image" Target="/ppt/media/image26.png" Id="Rd58730dd85ea4907" /><Relationship Type="http://schemas.openxmlformats.org/officeDocument/2006/relationships/notesSlide" Target="/ppt/notesSlides/notesSlide27.xml" Id="R4a17336a7f3b43d0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7fb17201d4d5d" /><Relationship Type="http://schemas.openxmlformats.org/officeDocument/2006/relationships/image" Target="/ppt/media/image27.png" Id="R35128ac2bf4d49df" /><Relationship Type="http://schemas.openxmlformats.org/officeDocument/2006/relationships/notesSlide" Target="/ppt/notesSlides/notesSlide28.xml" Id="Rcf121dd2aaf74949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dce1b297247e3" /><Relationship Type="http://schemas.openxmlformats.org/officeDocument/2006/relationships/image" Target="/ppt/media/image28.png" Id="Rbf5846f190bb40d5" /><Relationship Type="http://schemas.openxmlformats.org/officeDocument/2006/relationships/notesSlide" Target="/ppt/notesSlides/notesSlide29.xml" Id="Rfa6bab273e064f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ffeea100745e1" /><Relationship Type="http://schemas.openxmlformats.org/officeDocument/2006/relationships/image" Target="/ppt/media/image2.png" Id="R59a8f1c0dc514219" /><Relationship Type="http://schemas.openxmlformats.org/officeDocument/2006/relationships/notesSlide" Target="/ppt/notesSlides/notesSlide3.xml" Id="R7d77aa7d0d6048a4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d97c856d747ba" /><Relationship Type="http://schemas.openxmlformats.org/officeDocument/2006/relationships/image" Target="/ppt/media/image29.png" Id="Rb8389c71b46e4c14" /><Relationship Type="http://schemas.openxmlformats.org/officeDocument/2006/relationships/notesSlide" Target="/ppt/notesSlides/notesSlide30.xml" Id="R2d53e73948324405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739aa773d4e5c" /><Relationship Type="http://schemas.openxmlformats.org/officeDocument/2006/relationships/image" Target="/ppt/media/image30.png" Id="R5d7cc3a6a6d84915" /><Relationship Type="http://schemas.openxmlformats.org/officeDocument/2006/relationships/notesSlide" Target="/ppt/notesSlides/notesSlide31.xml" Id="R5356c07641f748f8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3ca6f98e740b5" /><Relationship Type="http://schemas.openxmlformats.org/officeDocument/2006/relationships/image" Target="/ppt/media/image31.png" Id="Rcd55aba558a64f15" /><Relationship Type="http://schemas.openxmlformats.org/officeDocument/2006/relationships/notesSlide" Target="/ppt/notesSlides/notesSlide32.xml" Id="R744ef3f678bf4f75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8721c08734d62" /><Relationship Type="http://schemas.openxmlformats.org/officeDocument/2006/relationships/image" Target="/ppt/media/image32.png" Id="R5588a076e58a441b" /><Relationship Type="http://schemas.openxmlformats.org/officeDocument/2006/relationships/notesSlide" Target="/ppt/notesSlides/notesSlide33.xml" Id="Rbd7f54ff83614390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8ead987b24814" /><Relationship Type="http://schemas.openxmlformats.org/officeDocument/2006/relationships/image" Target="/ppt/media/image33.png" Id="R251d0660ab10479e" /><Relationship Type="http://schemas.openxmlformats.org/officeDocument/2006/relationships/notesSlide" Target="/ppt/notesSlides/notesSlide34.xml" Id="R9c48b3f0261240ef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44535258f4755" /><Relationship Type="http://schemas.openxmlformats.org/officeDocument/2006/relationships/image" Target="/ppt/media/image34.png" Id="R51125524121c4813" /><Relationship Type="http://schemas.openxmlformats.org/officeDocument/2006/relationships/notesSlide" Target="/ppt/notesSlides/notesSlide35.xml" Id="R5b2ffb2df2e244f5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2fdea79204a45" /><Relationship Type="http://schemas.openxmlformats.org/officeDocument/2006/relationships/image" Target="/ppt/media/image35.png" Id="R43d1c0c0cd6247df" /><Relationship Type="http://schemas.openxmlformats.org/officeDocument/2006/relationships/notesSlide" Target="/ppt/notesSlides/notesSlide36.xml" Id="Rcca8d8fb87fd4367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ed117c6644bed" /><Relationship Type="http://schemas.openxmlformats.org/officeDocument/2006/relationships/image" Target="/ppt/media/image36.png" Id="R3cffa23bd2c74e9d" /><Relationship Type="http://schemas.openxmlformats.org/officeDocument/2006/relationships/notesSlide" Target="/ppt/notesSlides/notesSlide37.xml" Id="Rca591a4582df4110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4dbe1a1ad48c0" /><Relationship Type="http://schemas.openxmlformats.org/officeDocument/2006/relationships/image" Target="/ppt/media/image37.png" Id="Rcfcd341d18ad454d" /><Relationship Type="http://schemas.openxmlformats.org/officeDocument/2006/relationships/notesSlide" Target="/ppt/notesSlides/notesSlide38.xml" Id="R3e321fbc12824b7c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1f9c5b54142a7" /><Relationship Type="http://schemas.openxmlformats.org/officeDocument/2006/relationships/notesSlide" Target="/ppt/notesSlides/notesSlide39.xml" Id="R7139ba41999146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cda18ad5c4ada" /><Relationship Type="http://schemas.openxmlformats.org/officeDocument/2006/relationships/image" Target="/ppt/media/image3.png" Id="R50cfd92c07544673" /><Relationship Type="http://schemas.openxmlformats.org/officeDocument/2006/relationships/notesSlide" Target="/ppt/notesSlides/notesSlide4.xml" Id="R5cb633b8b62241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e0a302b774227" /><Relationship Type="http://schemas.openxmlformats.org/officeDocument/2006/relationships/image" Target="/ppt/media/image4.png" Id="Rbb77f684104c4540" /><Relationship Type="http://schemas.openxmlformats.org/officeDocument/2006/relationships/notesSlide" Target="/ppt/notesSlides/notesSlide5.xml" Id="R14d4480c750849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684461cc8404d" /><Relationship Type="http://schemas.openxmlformats.org/officeDocument/2006/relationships/image" Target="/ppt/media/image5.png" Id="R059fb121c7cb486a" /><Relationship Type="http://schemas.openxmlformats.org/officeDocument/2006/relationships/notesSlide" Target="/ppt/notesSlides/notesSlide6.xml" Id="Rf018eda727bb4c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2604874ea4903" /><Relationship Type="http://schemas.openxmlformats.org/officeDocument/2006/relationships/image" Target="/ppt/media/image6.png" Id="R3a601142c58f4e8d" /><Relationship Type="http://schemas.openxmlformats.org/officeDocument/2006/relationships/notesSlide" Target="/ppt/notesSlides/notesSlide7.xml" Id="R5aa51e1e93844f9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a44b39b514e2b" /><Relationship Type="http://schemas.openxmlformats.org/officeDocument/2006/relationships/image" Target="/ppt/media/image7.png" Id="Rc75e36f9da564924" /><Relationship Type="http://schemas.openxmlformats.org/officeDocument/2006/relationships/notesSlide" Target="/ppt/notesSlides/notesSlide8.xml" Id="R8504231e842a40b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b82592ff74783" /><Relationship Type="http://schemas.openxmlformats.org/officeDocument/2006/relationships/image" Target="/ppt/media/image8.png" Id="Re456f3f1468240b8" /><Relationship Type="http://schemas.openxmlformats.org/officeDocument/2006/relationships/notesSlide" Target="/ppt/notesSlides/notesSlide9.xml" Id="R7a8780d157524c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a49c2e85a424e28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10694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60B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5D9DB99-C10B-4DEB-B2EE-70D1DB158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3E389FC-B8E8-48BC-A081-D0046EFEB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66750"/>
            <a:ext cx="5467350" cy="546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025"/>
          </a:solidFill>
          <a:ln xmlns:a="http://schemas.openxmlformats.org/drawingml/2006/main" w="9525">
            <a:solidFill>
              <a:srgbClr val="6D532D"/>
            </a:solidFill>
            <a:prstDash val="solid"/>
          </a:ln>
        </p:spPr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453c748c4264e12"/>
          <a:stretch xmlns:a="http://schemas.openxmlformats.org/drawingml/2006/main"/>
        </p:blipFill>
        <p:spPr>
          <a:xfrm xmlns:a="http://schemas.openxmlformats.org/drawingml/2006/main">
            <a:off x="6286500" y="762000"/>
            <a:ext cx="5276850" cy="52768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D6B8692-8925-4853-95E2-0A68F7A82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81050"/>
            <a:ext cx="5200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LIVING IN BALANCE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A8D83CC-07FB-4ED6-A978-D849225CD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162050"/>
            <a:ext cx="52006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925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2925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The Pendulum of Balance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3291659-0012-419A-BC65-7AD82F7F8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324100"/>
            <a:ext cx="1066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1202C55-B68B-4652-BEB7-078687A10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590800"/>
            <a:ext cx="52006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i="1">
                <a:solidFill>
                  <a:srgbClr val="F0D59A"/>
                </a:solidFill>
                <a:latin typeface="Georgia"/>
                <a:ea typeface="Georgia"/>
                <a:cs typeface="Georgia"/>
              </a:defRPr>
            </a:pPr>
            <a:r>
              <a:rPr sz="1800" i="1">
                <a:solidFill>
                  <a:srgbClr val="F0D59A"/>
                </a:solidFill>
                <a:latin typeface="Georgia"/>
                <a:ea typeface="Georgia"/>
                <a:cs typeface="Georgia"/>
              </a:rPr>
              <a:t>Attachment and aversion are opposite pushes on the same swing.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7B15CFE-7B91-4CD5-AFA9-0FAC61143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543300"/>
            <a:ext cx="520065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C9C0B2"/>
                </a:solidFill>
                <a:latin typeface="Arial"/>
                <a:ea typeface="Arial"/>
                <a:cs typeface="Arial"/>
              </a:rPr>
              <a:t>Freedom appears when we stop feeding either extreme and allow accumulated motion to settle toward the center.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FA766E7-34B7-4C1A-AC06-28487E4A3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0"/>
            <a:ext cx="5200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REFLECTION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DD7886C-14F8-4A22-AAA6-E1D738CC0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238750"/>
            <a:ext cx="52006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i="1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1500" i="1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Which pattern changes if you stop adding the next push?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4EEA6CA-FA3D-479D-B5AD-3D647D295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532D"/>
          </a:solidFill>
          <a:ln xmlns:a="http://schemas.openxmlformats.org/drawingml/2006/main" w="0">
            <a:solidFill>
              <a:srgbClr val="6D532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FFB3D3D-C92B-426A-BCAB-DDEC88530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LIVING IN BALANCE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BE1B8C5-B877-4B1F-B736-71281E339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515100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C9C0B2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23192154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60B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95A28DC-308D-4101-BE6D-1389EB000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BA856EB-A82F-452C-A1EF-FC9132985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66750"/>
            <a:ext cx="5467350" cy="546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025"/>
          </a:solidFill>
          <a:ln xmlns:a="http://schemas.openxmlformats.org/drawingml/2006/main" w="9525">
            <a:solidFill>
              <a:srgbClr val="6D532D"/>
            </a:solidFill>
            <a:prstDash val="solid"/>
          </a:ln>
        </p:spPr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7aac8e85144304"/>
          <a:stretch xmlns:a="http://schemas.openxmlformats.org/drawingml/2006/main"/>
        </p:blipFill>
        <p:spPr>
          <a:xfrm xmlns:a="http://schemas.openxmlformats.org/drawingml/2006/main">
            <a:off x="590550" y="762000"/>
            <a:ext cx="5276850" cy="52768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50482DA-A446-469F-A7E1-F4B2A21A3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781050"/>
            <a:ext cx="5200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LIVING IN BALANCE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B53FCA2-E916-4546-A689-364E45A3E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162050"/>
            <a:ext cx="52006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925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2925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The Golden Mean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BF23CC9-F693-48A5-AA26-F1574A349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24100"/>
            <a:ext cx="1066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4C7B451-2D14-46A1-87D3-7ABE5D71B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590800"/>
            <a:ext cx="52006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i="1">
                <a:solidFill>
                  <a:srgbClr val="F0D59A"/>
                </a:solidFill>
                <a:latin typeface="Georgia"/>
                <a:ea typeface="Georgia"/>
                <a:cs typeface="Georgia"/>
              </a:defRPr>
            </a:pPr>
            <a:r>
              <a:rPr sz="1800" i="1">
                <a:solidFill>
                  <a:srgbClr val="F0D59A"/>
                </a:solidFill>
                <a:latin typeface="Georgia"/>
                <a:ea typeface="Georgia"/>
                <a:cs typeface="Georgia"/>
              </a:rPr>
              <a:t>Virtue is the intelligent balance between deficiency and excess.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8CDEB26-C3AF-444D-853C-D4F429C8F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543300"/>
            <a:ext cx="520065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C9C0B2"/>
                </a:solidFill>
                <a:latin typeface="Arial"/>
                <a:ea typeface="Arial"/>
                <a:cs typeface="Arial"/>
              </a:rPr>
              <a:t>The middle is not compromise. It is the responsive measure that allows courage, generosity, patience and love to remain whole.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5FC50B6-19AB-4739-8402-15C99A3DE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953000"/>
            <a:ext cx="5200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REFLECTION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2EF0627-D24C-4A79-91C5-02E4CE09B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5238750"/>
            <a:ext cx="52006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i="1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1500" i="1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Where has too much become another form of too little?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5DC2758-FD04-414C-A205-1CF705245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532D"/>
          </a:solidFill>
          <a:ln xmlns:a="http://schemas.openxmlformats.org/drawingml/2006/main" w="0">
            <a:solidFill>
              <a:srgbClr val="6D532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FD3DEFE-BE3C-4C39-9B9E-C99FE57F1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LIVING IN BALANCE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E3AEB91-C07A-49D9-8528-4E709F44ED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515100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C9C0B2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06753669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60B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8A59F49-EC2D-4767-8FB8-02F39E340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19ABAB4-B789-4139-911D-3C6E87FD4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66750"/>
            <a:ext cx="5467350" cy="546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025"/>
          </a:solidFill>
          <a:ln xmlns:a="http://schemas.openxmlformats.org/drawingml/2006/main" w="9525">
            <a:solidFill>
              <a:srgbClr val="6D532D"/>
            </a:solidFill>
            <a:prstDash val="solid"/>
          </a:ln>
        </p:spPr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5c25441e0cb4a76"/>
          <a:stretch xmlns:a="http://schemas.openxmlformats.org/drawingml/2006/main"/>
        </p:blipFill>
        <p:spPr>
          <a:xfrm xmlns:a="http://schemas.openxmlformats.org/drawingml/2006/main">
            <a:off x="6286500" y="762000"/>
            <a:ext cx="5276850" cy="52768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FD90079-C050-4B9F-9344-FC5B288B1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81050"/>
            <a:ext cx="5200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LIVING IN BALANCE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B72A127-75D5-4E45-A22A-76D9C7B66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162050"/>
            <a:ext cx="52006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925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2925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The Spectrum Instead</a:t>
            </a:r>
          </a:p>
          <a:p xmlns:a="http://schemas.openxmlformats.org/drawingml/2006/main">
            <a:pPr>
              <a:defRPr sz="2925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2925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of Opposites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99FE730-F07C-49A8-BB8A-1925C8084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324100"/>
            <a:ext cx="1066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19F79B5-AFA6-4AEC-B4CB-E9A0C1CE9D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590800"/>
            <a:ext cx="52006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i="1">
                <a:solidFill>
                  <a:srgbClr val="F0D59A"/>
                </a:solidFill>
                <a:latin typeface="Georgia"/>
                <a:ea typeface="Georgia"/>
                <a:cs typeface="Georgia"/>
              </a:defRPr>
            </a:pPr>
            <a:r>
              <a:rPr sz="1800" i="1">
                <a:solidFill>
                  <a:srgbClr val="F0D59A"/>
                </a:solidFill>
                <a:latin typeface="Georgia"/>
                <a:ea typeface="Georgia"/>
                <a:cs typeface="Georgia"/>
              </a:rPr>
              <a:t>Life moves across continua rather than living in absolutes.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122836E-0063-4CF3-8007-A6A64D3E9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543300"/>
            <a:ext cx="520065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C9C0B2"/>
                </a:solidFill>
                <a:latin typeface="Arial"/>
                <a:ea typeface="Arial"/>
                <a:cs typeface="Arial"/>
              </a:rPr>
              <a:t>Cold and heat, order and chaos, self and other are positions within a changing field—not permanent identities.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F3C1756-6711-417D-8989-C5813F8BE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0"/>
            <a:ext cx="5200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REFLECTION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ECC2125-E49B-4340-8371-4F5EF1BF4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238750"/>
            <a:ext cx="52006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i="1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1500" i="1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What becomes possible when you stop thinking in absolutes?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B579305-9D8D-4E49-99EE-B0BEDD68E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532D"/>
          </a:solidFill>
          <a:ln xmlns:a="http://schemas.openxmlformats.org/drawingml/2006/main" w="0">
            <a:solidFill>
              <a:srgbClr val="6D532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34DCBD7-CBFE-4348-A890-7DE7C541F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LIVING IN BALANCE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CFD4EF4-3F9D-4337-8B09-956E2098D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515100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C9C0B2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506801453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60B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90B2F7C-F880-47B4-AA6B-2762E9E9B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43F6CDA-5992-4C78-9513-404B4C337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66750"/>
            <a:ext cx="5467350" cy="546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025"/>
          </a:solidFill>
          <a:ln xmlns:a="http://schemas.openxmlformats.org/drawingml/2006/main" w="9525">
            <a:solidFill>
              <a:srgbClr val="6D532D"/>
            </a:solidFill>
            <a:prstDash val="solid"/>
          </a:ln>
        </p:spPr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b50e1704b774072"/>
          <a:stretch xmlns:a="http://schemas.openxmlformats.org/drawingml/2006/main"/>
        </p:blipFill>
        <p:spPr>
          <a:xfrm xmlns:a="http://schemas.openxmlformats.org/drawingml/2006/main">
            <a:off x="590550" y="762000"/>
            <a:ext cx="5276850" cy="52768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F737B76-7F5B-4496-9EB5-E87221EE6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781050"/>
            <a:ext cx="5200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LIVING IN BALANCE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1FB36E8-A8F3-4937-836A-5E60885BF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162050"/>
            <a:ext cx="52006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925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2925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The River of Life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16A12C6-F218-49CF-B450-500CDE085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24100"/>
            <a:ext cx="1066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C3B2DDA-312C-474F-9726-96BBD6D8E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590800"/>
            <a:ext cx="52006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i="1">
                <a:solidFill>
                  <a:srgbClr val="F0D59A"/>
                </a:solidFill>
                <a:latin typeface="Georgia"/>
                <a:ea typeface="Georgia"/>
                <a:cs typeface="Georgia"/>
              </a:defRPr>
            </a:pPr>
            <a:r>
              <a:rPr sz="1800" i="1">
                <a:solidFill>
                  <a:srgbClr val="F0D59A"/>
                </a:solidFill>
                <a:latin typeface="Georgia"/>
                <a:ea typeface="Georgia"/>
                <a:cs typeface="Georgia"/>
              </a:rPr>
              <a:t>Resistance creates turbulence; awareness learns the current.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5902A41-4D82-4D03-920F-F7F8CC505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543300"/>
            <a:ext cx="520065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C9C0B2"/>
                </a:solidFill>
                <a:latin typeface="Arial"/>
                <a:ea typeface="Arial"/>
                <a:cs typeface="Arial"/>
              </a:rPr>
              <a:t>Wu wei is action without forcing: fully participating while no longer demanding that the river obey the ego’s preferred route.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F35848E-C14C-406C-BAB8-13D204F42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953000"/>
            <a:ext cx="5200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REFLECTION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4262C93-2FF9-4669-A922-42A0A9495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5238750"/>
            <a:ext cx="52006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i="1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1500" i="1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Where are you fighting a current that needs to be read?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7411D2B-4FBE-42CF-9562-9D77B2817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532D"/>
          </a:solidFill>
          <a:ln xmlns:a="http://schemas.openxmlformats.org/drawingml/2006/main" w="0">
            <a:solidFill>
              <a:srgbClr val="6D532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EEFC62C-EC1A-4F8F-950F-73EE26F8F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LIVING IN BALANCE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862D1EB-35F6-4520-A410-DFD95FD79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515100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C9C0B2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857555041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60B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F91E9CE-2B7D-4D54-8694-B6EE7F125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4AB951A-7FC9-4617-9617-3F5DE3355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66750"/>
            <a:ext cx="5467350" cy="546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025"/>
          </a:solidFill>
          <a:ln xmlns:a="http://schemas.openxmlformats.org/drawingml/2006/main" w="9525">
            <a:solidFill>
              <a:srgbClr val="6D532D"/>
            </a:solidFill>
            <a:prstDash val="solid"/>
          </a:ln>
        </p:spPr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6cfd270984847f0"/>
          <a:stretch xmlns:a="http://schemas.openxmlformats.org/drawingml/2006/main"/>
        </p:blipFill>
        <p:spPr>
          <a:xfrm xmlns:a="http://schemas.openxmlformats.org/drawingml/2006/main">
            <a:off x="6286500" y="762000"/>
            <a:ext cx="5276850" cy="52768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9B2D5FF-EAF8-4AAF-A92B-45DB952FF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81050"/>
            <a:ext cx="5200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LIVING IN BALANCE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499559F-75DF-4548-BD98-C726CE229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162050"/>
            <a:ext cx="52006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925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2925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The Tree of Balance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A6DC41A-FB8E-4C8C-8D20-19B40845D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324100"/>
            <a:ext cx="1066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4C2D196-3634-4A60-9BC5-877CDD269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590800"/>
            <a:ext cx="52006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i="1">
                <a:solidFill>
                  <a:srgbClr val="F0D59A"/>
                </a:solidFill>
                <a:latin typeface="Georgia"/>
                <a:ea typeface="Georgia"/>
                <a:cs typeface="Georgia"/>
              </a:defRPr>
            </a:pPr>
            <a:r>
              <a:rPr sz="1800" i="1">
                <a:solidFill>
                  <a:srgbClr val="F0D59A"/>
                </a:solidFill>
                <a:latin typeface="Georgia"/>
                <a:ea typeface="Georgia"/>
                <a:cs typeface="Georgia"/>
              </a:rPr>
              <a:t>Awareness is the root system of a balanced life.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C932FF5-AF13-424E-9360-3668F6338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543300"/>
            <a:ext cx="520065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C9C0B2"/>
                </a:solidFill>
                <a:latin typeface="Arial"/>
                <a:ea typeface="Arial"/>
                <a:cs typeface="Arial"/>
              </a:rPr>
              <a:t>Peace, purpose, wisdom, service and relationship grow more steadily when they emerge from an inner center.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D3C08E3-3CEE-4B58-BE5A-15AEC81D9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0"/>
            <a:ext cx="5200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REFLECTION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BC5B616-431D-4620-B09A-4709CB158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238750"/>
            <a:ext cx="52006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i="1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1500" i="1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Which root needs attention before another branch can grow?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509E8A9-DC32-49E2-8DAE-D07534424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532D"/>
          </a:solidFill>
          <a:ln xmlns:a="http://schemas.openxmlformats.org/drawingml/2006/main" w="0">
            <a:solidFill>
              <a:srgbClr val="6D532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D0A39B6-03EA-4118-A9EC-7EDB48876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LIVING IN BALANCE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A3115A2-D40A-4027-BDD4-D8A6FCF25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515100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C9C0B2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327849456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60B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573C312-829B-489F-8679-24370FC72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F2C6222-BB02-4E70-A6F7-93C10CA10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66750"/>
            <a:ext cx="5467350" cy="546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025"/>
          </a:solidFill>
          <a:ln xmlns:a="http://schemas.openxmlformats.org/drawingml/2006/main" w="9525">
            <a:solidFill>
              <a:srgbClr val="6D532D"/>
            </a:solidFill>
            <a:prstDash val="solid"/>
          </a:ln>
        </p:spPr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cb0e1f42338431a"/>
          <a:stretch xmlns:a="http://schemas.openxmlformats.org/drawingml/2006/main"/>
        </p:blipFill>
        <p:spPr>
          <a:xfrm xmlns:a="http://schemas.openxmlformats.org/drawingml/2006/main">
            <a:off x="590550" y="762000"/>
            <a:ext cx="5276850" cy="52768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FBA5533-8020-4E89-AC83-9A9F97F30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781050"/>
            <a:ext cx="5200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LIVING IN BALANCE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E954D8E-FEE5-4A0A-9319-7040C6EA7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162050"/>
            <a:ext cx="52006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925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2925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The Wheel of Balance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83B6F31-8CDC-4CEA-9858-787CFDB3E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24100"/>
            <a:ext cx="1066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8A445B2-1FA5-4144-8612-EC134696E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590800"/>
            <a:ext cx="52006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i="1">
                <a:solidFill>
                  <a:srgbClr val="F0D59A"/>
                </a:solidFill>
                <a:latin typeface="Georgia"/>
                <a:ea typeface="Georgia"/>
                <a:cs typeface="Georgia"/>
              </a:defRPr>
            </a:pPr>
            <a:r>
              <a:rPr sz="1800" i="1">
                <a:solidFill>
                  <a:srgbClr val="F0D59A"/>
                </a:solidFill>
                <a:latin typeface="Georgia"/>
                <a:ea typeface="Georgia"/>
                <a:cs typeface="Georgia"/>
              </a:rPr>
              <a:t>A life turns smoothly when its domains share one center.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DAB10D3-2BCF-40B4-A66F-7F32FB8C5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543300"/>
            <a:ext cx="520065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C9C0B2"/>
                </a:solidFill>
                <a:latin typeface="Arial"/>
                <a:ea typeface="Arial"/>
                <a:cs typeface="Arial"/>
              </a:rPr>
              <a:t>Spirituality is not separate from health, work, play, relationship or rest. Awareness belongs at the hub of all of them.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A1BD8AB-CEF5-414F-87AF-6B7AF6CC4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953000"/>
            <a:ext cx="5200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REFLECTION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61E0E82-72AF-4A8C-B5EC-DB85FB137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5238750"/>
            <a:ext cx="52006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i="1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1500" i="1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Which part of your wheel is carrying too much weight?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BF8751C-9729-4D5F-A65B-55F13425F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532D"/>
          </a:solidFill>
          <a:ln xmlns:a="http://schemas.openxmlformats.org/drawingml/2006/main" w="0">
            <a:solidFill>
              <a:srgbClr val="6D532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D63FEA7-B0C3-4040-A0B2-B0A405138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LIVING IN BALANCE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A5F8E6F-AE4A-4DEF-89DB-1067CD8C4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515100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C9C0B2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252115037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60B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B2CEB5E-FBE5-46D4-89FD-4B5624DD6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CA813D9-B998-42E6-A9BC-A730FEC97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LIVING IN BALANCE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EA70E36-A5C4-404B-ACBE-BBB8CE9F7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685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2850" b="0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The Dance of Balance in Action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D3FDF87-928A-4D4D-B60C-8CDA39D48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66800"/>
            <a:ext cx="1066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i="1">
                <a:solidFill>
                  <a:srgbClr val="F0D59A"/>
                </a:solidFill>
                <a:latin typeface="Georgia"/>
                <a:ea typeface="Georgia"/>
                <a:cs typeface="Georgia"/>
              </a:defRPr>
            </a:pPr>
            <a:r>
              <a:rPr sz="1500" i="1">
                <a:solidFill>
                  <a:srgbClr val="F0D59A"/>
                </a:solidFill>
                <a:latin typeface="Georgia"/>
                <a:ea typeface="Georgia"/>
                <a:cs typeface="Georgia"/>
              </a:rPr>
              <a:t>Balance becomes real only through ordinary choices.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B40249B-4D31-47AB-A127-3C442A8C5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85900"/>
            <a:ext cx="11010900" cy="453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025"/>
          </a:solidFill>
          <a:ln xmlns:a="http://schemas.openxmlformats.org/drawingml/2006/main" w="9525">
            <a:solidFill>
              <a:srgbClr val="6D532D"/>
            </a:solidFill>
            <a:prstDash val="solid"/>
          </a:ln>
        </p:spPr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642bc85cab44759"/>
          <a:stretch xmlns:a="http://schemas.openxmlformats.org/drawingml/2006/main"/>
        </p:blipFill>
        <p:spPr>
          <a:xfrm xmlns:a="http://schemas.openxmlformats.org/drawingml/2006/main">
            <a:off x="2809875" y="1562100"/>
            <a:ext cx="6572250" cy="438150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F373E8B-4940-49FA-A112-BE5934902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532D"/>
          </a:solidFill>
          <a:ln xmlns:a="http://schemas.openxmlformats.org/drawingml/2006/main" w="0">
            <a:solidFill>
              <a:srgbClr val="6D532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D5F1396-78AA-4317-9C3A-F9BD43F58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LIVING IN BALANCE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69319C4-1F4B-4494-A6E0-5BCC83304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515100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C9C0B2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382014170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60B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CE07DC2-DC7A-4FAC-A2E7-B8A16C428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0EB6341-E5C7-43E2-9034-CA334059E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LIVING IN BALANCE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563B12E-39C4-4662-BC60-4FF3ABF21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685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2850" b="0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The Way of Water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F0EC0C2-8477-4663-AF62-B2E0C83DB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66800"/>
            <a:ext cx="1066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i="1">
                <a:solidFill>
                  <a:srgbClr val="F0D59A"/>
                </a:solidFill>
                <a:latin typeface="Georgia"/>
                <a:ea typeface="Georgia"/>
                <a:cs typeface="Georgia"/>
              </a:defRPr>
            </a:pPr>
            <a:r>
              <a:rPr sz="1500" i="1">
                <a:solidFill>
                  <a:srgbClr val="F0D59A"/>
                </a:solidFill>
                <a:latin typeface="Georgia"/>
                <a:ea typeface="Georgia"/>
                <a:cs typeface="Georgia"/>
              </a:rPr>
              <a:t>Harmony without control; intimacy without possession.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D281AFA-A114-4E4A-AF1E-B37C92C7FB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85900"/>
            <a:ext cx="11010900" cy="453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025"/>
          </a:solidFill>
          <a:ln xmlns:a="http://schemas.openxmlformats.org/drawingml/2006/main" w="9525">
            <a:solidFill>
              <a:srgbClr val="6D532D"/>
            </a:solidFill>
            <a:prstDash val="solid"/>
          </a:ln>
        </p:spPr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14b29e2b9fd4288"/>
          <a:stretch xmlns:a="http://schemas.openxmlformats.org/drawingml/2006/main"/>
        </p:blipFill>
        <p:spPr>
          <a:xfrm xmlns:a="http://schemas.openxmlformats.org/drawingml/2006/main">
            <a:off x="2809875" y="1562100"/>
            <a:ext cx="6572250" cy="438150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861C1F8-6529-4688-BB17-A4A4B4A39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532D"/>
          </a:solidFill>
          <a:ln xmlns:a="http://schemas.openxmlformats.org/drawingml/2006/main" w="0">
            <a:solidFill>
              <a:srgbClr val="6D532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BD22FE2-6F50-4718-B216-123A9202A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LIVING IN BALANCE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2F716DA-74D2-4BBE-8550-47D19AAD7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515100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C9C0B2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127433517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60B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BB5E676-923C-4C12-A293-C50734AEB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FF6443E-5770-4823-8028-B32BE96F5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CENTRAL THESIS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8E298FC-2C1D-4B48-80E2-3D1CBC667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685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2850" b="0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The Thesis at a Glance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0E957A0-E17C-4437-84C3-442BF7B59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66800"/>
            <a:ext cx="1066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i="1">
                <a:solidFill>
                  <a:srgbClr val="F0D59A"/>
                </a:solidFill>
                <a:latin typeface="Georgia"/>
                <a:ea typeface="Georgia"/>
                <a:cs typeface="Georgia"/>
              </a:defRPr>
            </a:pPr>
            <a:r>
              <a:rPr sz="1500" i="1">
                <a:solidFill>
                  <a:srgbClr val="F0D59A"/>
                </a:solidFill>
                <a:latin typeface="Georgia"/>
                <a:ea typeface="Georgia"/>
                <a:cs typeface="Georgia"/>
              </a:rPr>
              <a:t>The teaching is one field viewed through many doorways.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2E3C8A9-062A-48D8-A01E-B4C19B1AB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85900"/>
            <a:ext cx="11010900" cy="453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025"/>
          </a:solidFill>
          <a:ln xmlns:a="http://schemas.openxmlformats.org/drawingml/2006/main" w="9525">
            <a:solidFill>
              <a:srgbClr val="6D532D"/>
            </a:solidFill>
            <a:prstDash val="solid"/>
          </a:ln>
        </p:spPr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2ed77173bf940f3"/>
          <a:stretch xmlns:a="http://schemas.openxmlformats.org/drawingml/2006/main"/>
        </p:blipFill>
        <p:spPr>
          <a:xfrm xmlns:a="http://schemas.openxmlformats.org/drawingml/2006/main">
            <a:off x="2809875" y="1562100"/>
            <a:ext cx="6572250" cy="438150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22888D1-899A-49C8-BAD8-000301183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532D"/>
          </a:solidFill>
          <a:ln xmlns:a="http://schemas.openxmlformats.org/drawingml/2006/main" w="0">
            <a:solidFill>
              <a:srgbClr val="6D532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C54D9E6-B4B6-47EB-A377-DF431BE9C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CENTRAL THESIS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2053D97-C861-43DA-89FB-804F6771E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515100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C9C0B2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281537586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60B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CC536BC-DC35-485B-963A-EF0A78889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74463E6-8484-433B-889E-98845BA29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66750"/>
            <a:ext cx="5467350" cy="546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025"/>
          </a:solidFill>
          <a:ln xmlns:a="http://schemas.openxmlformats.org/drawingml/2006/main" w="9525">
            <a:solidFill>
              <a:srgbClr val="6D532D"/>
            </a:solidFill>
            <a:prstDash val="solid"/>
          </a:ln>
        </p:spPr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0b826f079a3482b"/>
          <a:stretch xmlns:a="http://schemas.openxmlformats.org/drawingml/2006/main"/>
        </p:blipFill>
        <p:spPr>
          <a:xfrm xmlns:a="http://schemas.openxmlformats.org/drawingml/2006/main">
            <a:off x="1470025" y="762000"/>
            <a:ext cx="3517900" cy="52768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3E1D7AC-1EBF-49AF-808D-BE3033E13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781050"/>
            <a:ext cx="5200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FRACTAL SELF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BE40938-CDFC-4E06-8618-23F71D931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162050"/>
            <a:ext cx="52006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925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2925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The Universe Awakens Through You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95BFD21-6932-4626-89BA-F81D37C33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24100"/>
            <a:ext cx="1066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579D9E4-AC85-4E70-BDBC-19272BF7A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590800"/>
            <a:ext cx="52006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i="1">
                <a:solidFill>
                  <a:srgbClr val="F0D59A"/>
                </a:solidFill>
                <a:latin typeface="Georgia"/>
                <a:ea typeface="Georgia"/>
                <a:cs typeface="Georgia"/>
              </a:defRPr>
            </a:pPr>
            <a:r>
              <a:rPr sz="1800" i="1">
                <a:solidFill>
                  <a:srgbClr val="F0D59A"/>
                </a:solidFill>
                <a:latin typeface="Georgia"/>
                <a:ea typeface="Georgia"/>
                <a:cs typeface="Georgia"/>
              </a:rPr>
              <a:t>You are not separate from the universe you observe.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DB0A9F2-B501-4B22-B988-05CD5BCEF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543300"/>
            <a:ext cx="520065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C9C0B2"/>
                </a:solidFill>
                <a:latin typeface="Arial"/>
                <a:ea typeface="Arial"/>
                <a:cs typeface="Arial"/>
              </a:rPr>
              <a:t>The human form is a local aperture through which the larger field can know a particular life from within.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3DA8414-5CB9-4EE3-8556-C66E163DA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953000"/>
            <a:ext cx="5200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REFLECTION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D368CAF-11C5-4E8E-AFA7-FE2539D3B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5238750"/>
            <a:ext cx="52006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i="1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1500" i="1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What changes when the body becomes an instrument rather than an identity?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5993DCD-8955-4A2D-B16E-F5DC09FD3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532D"/>
          </a:solidFill>
          <a:ln xmlns:a="http://schemas.openxmlformats.org/drawingml/2006/main" w="0">
            <a:solidFill>
              <a:srgbClr val="6D532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DDCD4B3-3067-4705-B38D-3207C1F32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FRACTAL SELF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25D05D3-5D04-4FA5-979F-5274B3ED9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515100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C9C0B2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202698070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60B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32BF290-D73D-4EDD-A071-1E61A18D9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3DDD69F-3EB2-45F6-AB3E-FFEF26999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64770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HOW TO ENTER THE ATLAS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A0D4DCE-E00C-47F3-B4FF-1C2F09E38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104900"/>
            <a:ext cx="8763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4050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4050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Look. Reflect. Release.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93CA2A2-F60F-4F67-87F6-767C0B76A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095500"/>
            <a:ext cx="838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025" i="1">
                <a:solidFill>
                  <a:srgbClr val="F0D59A"/>
                </a:solidFill>
                <a:latin typeface="Georgia"/>
                <a:ea typeface="Georgia"/>
                <a:cs typeface="Georgia"/>
              </a:defRPr>
            </a:pPr>
            <a:r>
              <a:rPr sz="2025" i="1">
                <a:solidFill>
                  <a:srgbClr val="F0D59A"/>
                </a:solidFill>
                <a:latin typeface="Georgia"/>
                <a:ea typeface="Georgia"/>
                <a:cs typeface="Georgia"/>
              </a:rPr>
              <a:t>Each plate is a doorway—not a conclusion.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5B958A3-3F86-4298-94D7-73C48BD6F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028950"/>
            <a:ext cx="10591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532D"/>
          </a:solidFill>
          <a:ln xmlns:a="http://schemas.openxmlformats.org/drawingml/2006/main" w="0">
            <a:solidFill>
              <a:srgbClr val="6D532D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291BD78-D9AA-4329-98F3-7EBAF8DD6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429000"/>
            <a:ext cx="762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>
                <a:solidFill>
                  <a:srgbClr val="D9A552"/>
                </a:solidFill>
                <a:latin typeface="Georgia"/>
                <a:ea typeface="Georgia"/>
                <a:cs typeface="Georgia"/>
              </a:defRPr>
            </a:pPr>
            <a:r>
              <a:rPr sz="3150">
                <a:solidFill>
                  <a:srgbClr val="D9A552"/>
                </a:solidFill>
                <a:latin typeface="Georgia"/>
                <a:ea typeface="Georgia"/>
                <a:cs typeface="Georgia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42C4886-678A-4CAB-A585-B9F9E1B0F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114800"/>
            <a:ext cx="2571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F7F0E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7F0E2"/>
                </a:solidFill>
                <a:latin typeface="Arial"/>
                <a:ea typeface="Arial"/>
                <a:cs typeface="Arial"/>
              </a:rPr>
              <a:t>LOOK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5827AD4-F4D7-492F-A4F0-874AE70C0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533900"/>
            <a:ext cx="27813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C9C0B2"/>
                </a:solidFill>
                <a:latin typeface="Arial"/>
                <a:ea typeface="Arial"/>
                <a:cs typeface="Arial"/>
              </a:rPr>
              <a:t>Let the image communicate before reading its explanation.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EC0738F-FB3A-48D4-857E-2C2E1F195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3429000"/>
            <a:ext cx="762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>
                <a:solidFill>
                  <a:srgbClr val="D9A552"/>
                </a:solidFill>
                <a:latin typeface="Georgia"/>
                <a:ea typeface="Georgia"/>
                <a:cs typeface="Georgia"/>
              </a:defRPr>
            </a:pPr>
            <a:r>
              <a:rPr sz="3150">
                <a:solidFill>
                  <a:srgbClr val="D9A552"/>
                </a:solidFill>
                <a:latin typeface="Georgia"/>
                <a:ea typeface="Georgia"/>
                <a:cs typeface="Georgia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AEBE17C-D0AB-4A84-908F-FE79EC774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4114800"/>
            <a:ext cx="2571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F7F0E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7F0E2"/>
                </a:solidFill>
                <a:latin typeface="Arial"/>
                <a:ea typeface="Arial"/>
                <a:cs typeface="Arial"/>
              </a:rPr>
              <a:t>REFLECT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ABBAF02-4D06-4FC3-9274-B45AE1627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4533900"/>
            <a:ext cx="27813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C9C0B2"/>
                </a:solidFill>
                <a:latin typeface="Arial"/>
                <a:ea typeface="Arial"/>
                <a:cs typeface="Arial"/>
              </a:rPr>
              <a:t>Use the question to find the concept inside your own experience.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623BF84-636C-4AD3-94AA-D495CD6C8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429000"/>
            <a:ext cx="762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150">
                <a:solidFill>
                  <a:srgbClr val="D9A552"/>
                </a:solidFill>
                <a:latin typeface="Georgia"/>
                <a:ea typeface="Georgia"/>
                <a:cs typeface="Georgia"/>
              </a:defRPr>
            </a:pPr>
            <a:r>
              <a:rPr sz="3150">
                <a:solidFill>
                  <a:srgbClr val="D9A552"/>
                </a:solidFill>
                <a:latin typeface="Georgia"/>
                <a:ea typeface="Georgia"/>
                <a:cs typeface="Georgia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B87BE72-7C3E-4737-843A-0DA198ECA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4114800"/>
            <a:ext cx="2571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F7F0E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7F0E2"/>
                </a:solidFill>
                <a:latin typeface="Arial"/>
                <a:ea typeface="Arial"/>
                <a:cs typeface="Arial"/>
              </a:rPr>
              <a:t>RELEASE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A324385-D32C-49DE-8F59-E61C33329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4533900"/>
            <a:ext cx="27813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C9C0B2"/>
                </a:solidFill>
                <a:latin typeface="Arial"/>
                <a:ea typeface="Arial"/>
                <a:cs typeface="Arial"/>
              </a:rPr>
              <a:t>Carry the insight into life, then set the explanation down.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53704B6-9331-4606-9D49-4111F352B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532D"/>
          </a:solidFill>
          <a:ln xmlns:a="http://schemas.openxmlformats.org/drawingml/2006/main" w="0">
            <a:solidFill>
              <a:srgbClr val="6D532D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9D352DA-2880-4A5C-AE31-A1CA0E801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ORIENTATION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58F2D56-536E-46E1-A24E-6BE935219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515100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C9C0B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813415564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60B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2FDD05B-A6A6-47DD-A243-C27502B6B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0CBE54F-11FB-4F59-9994-FEA629945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66750"/>
            <a:ext cx="5467350" cy="546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025"/>
          </a:solidFill>
          <a:ln xmlns:a="http://schemas.openxmlformats.org/drawingml/2006/main" w="9525">
            <a:solidFill>
              <a:srgbClr val="6D532D"/>
            </a:solidFill>
            <a:prstDash val="solid"/>
          </a:ln>
        </p:spPr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353099184be42c2"/>
          <a:stretch xmlns:a="http://schemas.openxmlformats.org/drawingml/2006/main"/>
        </p:blipFill>
        <p:spPr>
          <a:xfrm xmlns:a="http://schemas.openxmlformats.org/drawingml/2006/main">
            <a:off x="6286500" y="762000"/>
            <a:ext cx="5276850" cy="52768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60EE820-45B2-4454-97B8-0CF2F65F2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81050"/>
            <a:ext cx="5200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FRACTAL SELF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8606A02-473C-4F42-A406-96CE8423A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162050"/>
            <a:ext cx="52006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925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2925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The Fractal Self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4E7012C-CC26-4760-A56D-A7797F595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324100"/>
            <a:ext cx="1066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6EEF8CD-D3E0-4679-98AF-130B59762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590800"/>
            <a:ext cx="52006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i="1">
                <a:solidFill>
                  <a:srgbClr val="F0D59A"/>
                </a:solidFill>
                <a:latin typeface="Georgia"/>
                <a:ea typeface="Georgia"/>
                <a:cs typeface="Georgia"/>
              </a:defRPr>
            </a:pPr>
            <a:r>
              <a:rPr sz="1800" i="1">
                <a:solidFill>
                  <a:srgbClr val="F0D59A"/>
                </a:solidFill>
                <a:latin typeface="Georgia"/>
                <a:ea typeface="Georgia"/>
                <a:cs typeface="Georgia"/>
              </a:rPr>
              <a:t>A larger pattern can repeat at a smaller, livable scale.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CF2BB43-EDA9-46E5-8A10-D1418DD9B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543300"/>
            <a:ext cx="520065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C9C0B2"/>
                </a:solidFill>
                <a:latin typeface="Arial"/>
                <a:ea typeface="Arial"/>
                <a:cs typeface="Arial"/>
              </a:rPr>
              <a:t>The dense body is the resolution at which a higher Self can touch this world. Form is not exile; it is participation.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1E12EEC-488C-4B90-B316-27B719BA2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0"/>
            <a:ext cx="5200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REFLECTION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3E028C4-24E2-4768-9C74-E239C58B4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238750"/>
            <a:ext cx="52006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i="1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1500" i="1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Where do you recognize the larger pattern within the smaller life?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63DDCFB-B07F-4472-B2BD-0E1E3CF57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532D"/>
          </a:solidFill>
          <a:ln xmlns:a="http://schemas.openxmlformats.org/drawingml/2006/main" w="0">
            <a:solidFill>
              <a:srgbClr val="6D532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657A034-2E5F-4D9A-933D-3A4739171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FRACTAL SELF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504B723-A35D-498B-A5E5-E41AFF818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515100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C9C0B2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754043319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060B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DDC96A7-774D-44B4-9B76-A07787AF1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C372EFA-D542-4E0C-93CB-779041626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66750"/>
            <a:ext cx="5467350" cy="546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025"/>
          </a:solidFill>
          <a:ln xmlns:a="http://schemas.openxmlformats.org/drawingml/2006/main" w="9525">
            <a:solidFill>
              <a:srgbClr val="6D532D"/>
            </a:solidFill>
            <a:prstDash val="solid"/>
          </a:ln>
        </p:spPr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845fc759aa24cd3"/>
          <a:stretch xmlns:a="http://schemas.openxmlformats.org/drawingml/2006/main"/>
        </p:blipFill>
        <p:spPr>
          <a:xfrm xmlns:a="http://schemas.openxmlformats.org/drawingml/2006/main">
            <a:off x="880400" y="762000"/>
            <a:ext cx="4697151" cy="52768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3B46DA7-D909-42E5-A2F5-A8D04F74C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781050"/>
            <a:ext cx="5200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FRACTAL SELF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7863210-0F75-4B86-8E90-E5DB8C60A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162050"/>
            <a:ext cx="52006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925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2925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From Unified Consciousness</a:t>
            </a:r>
          </a:p>
          <a:p xmlns:a="http://schemas.openxmlformats.org/drawingml/2006/main">
            <a:pPr>
              <a:defRPr sz="2925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2925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to Matter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9932FC3-D809-4C07-9F5F-912E74896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24100"/>
            <a:ext cx="1066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63E56F9-DADD-4681-927F-C31286C6F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590800"/>
            <a:ext cx="52006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i="1">
                <a:solidFill>
                  <a:srgbClr val="F0D59A"/>
                </a:solidFill>
                <a:latin typeface="Georgia"/>
                <a:ea typeface="Georgia"/>
                <a:cs typeface="Georgia"/>
              </a:defRPr>
            </a:pPr>
            <a:r>
              <a:rPr sz="1800" i="1">
                <a:solidFill>
                  <a:srgbClr val="F0D59A"/>
                </a:solidFill>
                <a:latin typeface="Georgia"/>
                <a:ea typeface="Georgia"/>
                <a:cs typeface="Georgia"/>
              </a:rPr>
              <a:t>The field becomes experience by narrowing into form.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4C173DB-BDD5-4749-8977-34EDC40D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543300"/>
            <a:ext cx="520065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C9C0B2"/>
                </a:solidFill>
                <a:latin typeface="Arial"/>
                <a:ea typeface="Arial"/>
                <a:cs typeface="Arial"/>
              </a:rPr>
              <a:t>Potential becomes vibration, geometry, energy, matter, biology and perception—the infinite translated into a scale the senses can meet.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0CCF3BB-B21A-48F2-8ABB-00252CEB0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953000"/>
            <a:ext cx="5200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REFLECTION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7F8F24F-AB5C-43F2-9491-667C981B7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5238750"/>
            <a:ext cx="52006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i="1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1500" i="1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Where might perception be mistaking the translation for the source?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44647C0-11C5-43D5-96F1-2D7AD9AAB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532D"/>
          </a:solidFill>
          <a:ln xmlns:a="http://schemas.openxmlformats.org/drawingml/2006/main" w="0">
            <a:solidFill>
              <a:srgbClr val="6D532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6A42FA2-1BC6-4347-97DA-D6C93C811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FRACTAL SELF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B34E61B-64E1-4678-8DE0-1574EF43D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515100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C9C0B2"/>
                </a:solidFill>
                <a:latin typeface="Arial"/>
                <a:ea typeface="Arial"/>
                <a:cs typeface="Arial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475963671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060B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FAE543C-9E32-4F10-9052-52634B6DA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626539C-DF21-4482-B86E-B2402FE08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66750"/>
            <a:ext cx="5467350" cy="546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025"/>
          </a:solidFill>
          <a:ln xmlns:a="http://schemas.openxmlformats.org/drawingml/2006/main" w="9525">
            <a:solidFill>
              <a:srgbClr val="6D532D"/>
            </a:solidFill>
            <a:prstDash val="solid"/>
          </a:ln>
        </p:spPr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6ec3c89e9dc4975"/>
          <a:stretch xmlns:a="http://schemas.openxmlformats.org/drawingml/2006/main"/>
        </p:blipFill>
        <p:spPr>
          <a:xfrm xmlns:a="http://schemas.openxmlformats.org/drawingml/2006/main">
            <a:off x="6286500" y="762000"/>
            <a:ext cx="5276850" cy="52768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6258764-1A42-473B-A7F7-C8D3679E2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81050"/>
            <a:ext cx="5200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FRACTAL SELF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9E56C0D-91C1-43E4-89D7-6FEE85C31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162050"/>
            <a:ext cx="52006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925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2925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The Unified Field</a:t>
            </a:r>
          </a:p>
          <a:p xmlns:a="http://schemas.openxmlformats.org/drawingml/2006/main">
            <a:pPr>
              <a:defRPr sz="2925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2925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Compressing into Matter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39A020C-B5DF-40D0-B3DA-D34060FB8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324100"/>
            <a:ext cx="1066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143C916-69D9-459F-A857-D5B914A96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590800"/>
            <a:ext cx="52006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i="1">
                <a:solidFill>
                  <a:srgbClr val="F0D59A"/>
                </a:solidFill>
                <a:latin typeface="Georgia"/>
                <a:ea typeface="Georgia"/>
                <a:cs typeface="Georgia"/>
              </a:defRPr>
            </a:pPr>
            <a:r>
              <a:rPr sz="1800" i="1">
                <a:solidFill>
                  <a:srgbClr val="F0D59A"/>
                </a:solidFill>
                <a:latin typeface="Georgia"/>
                <a:ea typeface="Georgia"/>
                <a:cs typeface="Georgia"/>
              </a:rPr>
              <a:t>Form is concentrated possibility.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7CCB6A1-6A6C-4CA6-B6BE-5C0B59EE6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543300"/>
            <a:ext cx="520065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C9C0B2"/>
                </a:solidFill>
                <a:latin typeface="Arial"/>
                <a:ea typeface="Arial"/>
                <a:cs typeface="Arial"/>
              </a:rPr>
              <a:t>Matter is presented as a dense expression of the same field that appears inwardly as consciousness and awareness.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49916D5-593A-4768-A586-45B7D9E57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0"/>
            <a:ext cx="5200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REFLECTION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B085DD3-1A00-4AD9-8CEC-DFA664DD3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238750"/>
            <a:ext cx="52006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i="1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1500" i="1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What if density is not separation, but compression?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CF9A451-78F5-442B-8536-62769F318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532D"/>
          </a:solidFill>
          <a:ln xmlns:a="http://schemas.openxmlformats.org/drawingml/2006/main" w="0">
            <a:solidFill>
              <a:srgbClr val="6D532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0708BCA-0843-47DD-9E1F-A5EDCA2BC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FRACTAL SELF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CE972FA-59F6-4025-BA61-F80CC481A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515100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C9C0B2"/>
                </a:solidFill>
                <a:latin typeface="Arial"/>
                <a:ea typeface="Arial"/>
                <a:cs typeface="Arial"/>
              </a:rPr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1665083951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060B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CDD87BB-53CE-4C69-9DB9-F953CC695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D85C1B7-A135-4558-B334-0601BAA16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REVOLUTION OF THE MIND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CEA93CE-DBA3-4042-99F2-22898C5DD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685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2850" b="0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The Four Stages of Consciousness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FEF16F0-CA21-4895-9CF6-EF45F43C3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66800"/>
            <a:ext cx="1066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i="1">
                <a:solidFill>
                  <a:srgbClr val="F0D59A"/>
                </a:solidFill>
                <a:latin typeface="Georgia"/>
                <a:ea typeface="Georgia"/>
                <a:cs typeface="Georgia"/>
              </a:defRPr>
            </a:pPr>
            <a:r>
              <a:rPr sz="1500" i="1">
                <a:solidFill>
                  <a:srgbClr val="F0D59A"/>
                </a:solidFill>
                <a:latin typeface="Georgia"/>
                <a:ea typeface="Georgia"/>
                <a:cs typeface="Georgia"/>
              </a:rPr>
              <a:t>A changing relationship with experience.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D3287ED-276B-42EE-8A2E-E21331DB3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85900"/>
            <a:ext cx="11010900" cy="453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025"/>
          </a:solidFill>
          <a:ln xmlns:a="http://schemas.openxmlformats.org/drawingml/2006/main" w="9525">
            <a:solidFill>
              <a:srgbClr val="6D532D"/>
            </a:solidFill>
            <a:prstDash val="solid"/>
          </a:ln>
        </p:spPr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547ee40c1034059"/>
          <a:stretch xmlns:a="http://schemas.openxmlformats.org/drawingml/2006/main"/>
        </p:blipFill>
        <p:spPr>
          <a:xfrm xmlns:a="http://schemas.openxmlformats.org/drawingml/2006/main">
            <a:off x="2809875" y="1562100"/>
            <a:ext cx="6572250" cy="438150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3A42DD1-8FC4-4804-8CD4-414241080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532D"/>
          </a:solidFill>
          <a:ln xmlns:a="http://schemas.openxmlformats.org/drawingml/2006/main" w="0">
            <a:solidFill>
              <a:srgbClr val="6D532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465F024-60E4-4FFE-8E6F-E8A504CC3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REVOLUTION OF THE MIND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3C46EA3-C604-4A18-B4E0-9A42E3200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515100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C9C0B2"/>
                </a:solidFill>
                <a:latin typeface="Arial"/>
                <a:ea typeface="Arial"/>
                <a:cs typeface="Arial"/>
              </a:rPr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1660300090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060B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4A21097-6E07-47BE-AA23-505017E1F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8D36146-EA61-4A02-9638-A98D5B023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REVOLUTION OF THE MIND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DB71D51-E8CD-4ECC-A418-97A31B8B6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685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2850" b="0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The Expansion of Consciousness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96E87AD-F6B6-46ED-9D28-FB1D968B6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66800"/>
            <a:ext cx="1066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i="1">
                <a:solidFill>
                  <a:srgbClr val="F0D59A"/>
                </a:solidFill>
                <a:latin typeface="Georgia"/>
                <a:ea typeface="Georgia"/>
                <a:cs typeface="Georgia"/>
              </a:defRPr>
            </a:pPr>
            <a:r>
              <a:rPr sz="1500" i="1">
                <a:solidFill>
                  <a:srgbClr val="F0D59A"/>
                </a:solidFill>
                <a:latin typeface="Georgia"/>
                <a:ea typeface="Georgia"/>
                <a:cs typeface="Georgia"/>
              </a:rPr>
              <a:t>Awareness widens when inherited boundaries are examined.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C50DA65-02A3-4E36-ACC3-1ECB7AF31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85900"/>
            <a:ext cx="11010900" cy="453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025"/>
          </a:solidFill>
          <a:ln xmlns:a="http://schemas.openxmlformats.org/drawingml/2006/main" w="9525">
            <a:solidFill>
              <a:srgbClr val="6D532D"/>
            </a:solidFill>
            <a:prstDash val="solid"/>
          </a:ln>
        </p:spPr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b4cfaa1e0ad45c0"/>
          <a:stretch xmlns:a="http://schemas.openxmlformats.org/drawingml/2006/main"/>
        </p:blipFill>
        <p:spPr>
          <a:xfrm xmlns:a="http://schemas.openxmlformats.org/drawingml/2006/main">
            <a:off x="2809875" y="1562100"/>
            <a:ext cx="6572250" cy="438150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AA42AA3-A98A-438A-9D70-81EC6F4F3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532D"/>
          </a:solidFill>
          <a:ln xmlns:a="http://schemas.openxmlformats.org/drawingml/2006/main" w="0">
            <a:solidFill>
              <a:srgbClr val="6D532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AD9022B-A664-4331-A30D-92141B801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REVOLUTION OF THE MIND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79F407D-30A6-4D7C-BE6A-BFDA0A59E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515100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C9C0B2"/>
                </a:solidFill>
                <a:latin typeface="Arial"/>
                <a:ea typeface="Arial"/>
                <a:cs typeface="Arial"/>
              </a:rPr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2108990455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060B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EA040E2-F239-4A2D-9213-6229D379A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90E6A12-42C6-4883-8388-26A8C8CE6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REVOLUTION OF THE MIND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48DADDA-88C7-49FF-9A98-52FF06FAC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685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2850" b="0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The Ascent of Wisdom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2BC9D37-976E-4076-BC51-B7668199C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66800"/>
            <a:ext cx="1066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i="1">
                <a:solidFill>
                  <a:srgbClr val="F0D59A"/>
                </a:solidFill>
                <a:latin typeface="Georgia"/>
                <a:ea typeface="Georgia"/>
                <a:cs typeface="Georgia"/>
              </a:defRPr>
            </a:pPr>
            <a:r>
              <a:rPr sz="1500" i="1">
                <a:solidFill>
                  <a:srgbClr val="F0D59A"/>
                </a:solidFill>
                <a:latin typeface="Georgia"/>
                <a:ea typeface="Georgia"/>
                <a:cs typeface="Georgia"/>
              </a:rPr>
              <a:t>Wisdom grows as reaction becomes observation.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DD14B5A-92E0-47D4-A02E-15797D6BB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85900"/>
            <a:ext cx="11010900" cy="453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025"/>
          </a:solidFill>
          <a:ln xmlns:a="http://schemas.openxmlformats.org/drawingml/2006/main" w="9525">
            <a:solidFill>
              <a:srgbClr val="6D532D"/>
            </a:solidFill>
            <a:prstDash val="solid"/>
          </a:ln>
        </p:spPr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499af2003994ffd"/>
          <a:stretch xmlns:a="http://schemas.openxmlformats.org/drawingml/2006/main"/>
        </p:blipFill>
        <p:spPr>
          <a:xfrm xmlns:a="http://schemas.openxmlformats.org/drawingml/2006/main">
            <a:off x="2809875" y="1562100"/>
            <a:ext cx="6572250" cy="438150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E24FC26-E84B-48E9-914D-DC1621A23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532D"/>
          </a:solidFill>
          <a:ln xmlns:a="http://schemas.openxmlformats.org/drawingml/2006/main" w="0">
            <a:solidFill>
              <a:srgbClr val="6D532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A1E4E4D-E79D-46C5-8E9D-2D4086A46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REVOLUTION OF THE MIND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9D1D72F-2D36-4D2C-AD98-A9319C6D4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515100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C9C0B2"/>
                </a:solidFill>
                <a:latin typeface="Arial"/>
                <a:ea typeface="Arial"/>
                <a:cs typeface="Arial"/>
              </a:rPr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2064077255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060B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DA4A8D7-F588-4BB6-9FF5-DA3D450DE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6AE90F1-7AC2-4E7A-81A6-F5A5539A6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66750"/>
            <a:ext cx="5467350" cy="546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025"/>
          </a:solidFill>
          <a:ln xmlns:a="http://schemas.openxmlformats.org/drawingml/2006/main" w="9525">
            <a:solidFill>
              <a:srgbClr val="6D532D"/>
            </a:solidFill>
            <a:prstDash val="solid"/>
          </a:ln>
        </p:spPr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a569d428ab742ae"/>
          <a:stretch xmlns:a="http://schemas.openxmlformats.org/drawingml/2006/main"/>
        </p:blipFill>
        <p:spPr>
          <a:xfrm xmlns:a="http://schemas.openxmlformats.org/drawingml/2006/main">
            <a:off x="6286500" y="762000"/>
            <a:ext cx="5276850" cy="52768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48AF7BC-B3A0-4208-83BD-16DD42823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81050"/>
            <a:ext cx="5200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REVOLUTION OF THE MIND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3481148-B01E-4189-A00B-59B458AEA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162050"/>
            <a:ext cx="52006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925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2925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The Mirror of Reality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D74545B-3BF2-428B-9C97-24528BADF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324100"/>
            <a:ext cx="1066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7AAFFC0-F4FE-4D63-92E9-B2938C5E5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590800"/>
            <a:ext cx="52006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i="1">
                <a:solidFill>
                  <a:srgbClr val="F0D59A"/>
                </a:solidFill>
                <a:latin typeface="Georgia"/>
                <a:ea typeface="Georgia"/>
                <a:cs typeface="Georgia"/>
              </a:defRPr>
            </a:pPr>
            <a:r>
              <a:rPr sz="1800" i="1">
                <a:solidFill>
                  <a:srgbClr val="F0D59A"/>
                </a:solidFill>
                <a:latin typeface="Georgia"/>
                <a:ea typeface="Georgia"/>
                <a:cs typeface="Georgia"/>
              </a:rPr>
              <a:t>We do not see reality as it is; we meet it through what we carry.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194CFEE-0558-438F-9C77-E2D2FCFE4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543300"/>
            <a:ext cx="520065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C9C0B2"/>
                </a:solidFill>
                <a:latin typeface="Arial"/>
                <a:ea typeface="Arial"/>
                <a:cs typeface="Arial"/>
              </a:rPr>
              <a:t>Belief filters perception. Perception shapes meaning. Meaning guides behavior, and behavior helps build the world that appears to confirm the belief.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7A1BF1F-34EA-460B-B80D-868593478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0"/>
            <a:ext cx="5200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REFLECTION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A84E254-9F4E-403F-85F7-E240C582D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238750"/>
            <a:ext cx="52006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i="1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1500" i="1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What is the current mirror teaching you about the lens?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F60D703-E332-4AAD-ABC7-A122C3E10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532D"/>
          </a:solidFill>
          <a:ln xmlns:a="http://schemas.openxmlformats.org/drawingml/2006/main" w="0">
            <a:solidFill>
              <a:srgbClr val="6D532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B1756A7-908D-4622-BE4E-D6A5F4876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REVOLUTION OF THE MIND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44D8169-0377-427D-AB68-F4C7EB3D0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515100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C9C0B2"/>
                </a:solidFill>
                <a:latin typeface="Arial"/>
                <a:ea typeface="Arial"/>
                <a:cs typeface="Arial"/>
              </a:rPr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437146169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060B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FF301E6-2670-4F82-B645-ED0BE14FD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6B9A5BE-A48E-4AD5-9B9A-57E0AEC18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REVOLUTION OF THE MIND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2111868-477A-4849-92F2-3B72E6C3F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685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2850" b="0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The Journey of Integration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18FC57E-2180-4BC2-A7F3-9AF8E5C64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66800"/>
            <a:ext cx="1066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i="1">
                <a:solidFill>
                  <a:srgbClr val="F0D59A"/>
                </a:solidFill>
                <a:latin typeface="Georgia"/>
                <a:ea typeface="Georgia"/>
                <a:cs typeface="Georgia"/>
              </a:defRPr>
            </a:pPr>
            <a:r>
              <a:rPr sz="1500" i="1">
                <a:solidFill>
                  <a:srgbClr val="F0D59A"/>
                </a:solidFill>
                <a:latin typeface="Georgia"/>
                <a:ea typeface="Georgia"/>
                <a:cs typeface="Georgia"/>
              </a:rPr>
              <a:t>Awakening becomes stable through repeated integration.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F4B5F28-2B22-48F4-89DB-1F4EFDD72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85900"/>
            <a:ext cx="11010900" cy="453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025"/>
          </a:solidFill>
          <a:ln xmlns:a="http://schemas.openxmlformats.org/drawingml/2006/main" w="9525">
            <a:solidFill>
              <a:srgbClr val="6D532D"/>
            </a:solidFill>
            <a:prstDash val="solid"/>
          </a:ln>
        </p:spPr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58730dd85ea4907"/>
          <a:stretch xmlns:a="http://schemas.openxmlformats.org/drawingml/2006/main"/>
        </p:blipFill>
        <p:spPr>
          <a:xfrm xmlns:a="http://schemas.openxmlformats.org/drawingml/2006/main">
            <a:off x="2812014" y="1562100"/>
            <a:ext cx="6567971" cy="438150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FF4FAB6-8E9E-4E77-8E06-71195FEB0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532D"/>
          </a:solidFill>
          <a:ln xmlns:a="http://schemas.openxmlformats.org/drawingml/2006/main" w="0">
            <a:solidFill>
              <a:srgbClr val="6D532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3A5F660-8A1C-4D65-BD42-9A2C9ADDE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REVOLUTION OF THE MIND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D0D6A4C-7A14-4FE0-9FE6-01AE55C51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515100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C9C0B2"/>
                </a:solidFill>
                <a:latin typeface="Arial"/>
                <a:ea typeface="Arial"/>
                <a:cs typeface="Arial"/>
              </a:rPr>
              <a:t>27</a:t>
            </a:r>
          </a:p>
        </p:txBody>
      </p:sp>
    </p:spTree>
    <p:extLst>
      <p:ext uri="{BB962C8B-B14F-4D97-AF65-F5344CB8AC3E}">
        <p14:creationId xmlns:p14="http://schemas.microsoft.com/office/powerpoint/2010/main" val="2073227316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060B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5C2F7BF-87BF-47C2-8A87-E93D02A3C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7553166-5739-4450-B6DB-11456A08A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66750"/>
            <a:ext cx="5467350" cy="546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025"/>
          </a:solidFill>
          <a:ln xmlns:a="http://schemas.openxmlformats.org/drawingml/2006/main" w="9525">
            <a:solidFill>
              <a:srgbClr val="6D532D"/>
            </a:solidFill>
            <a:prstDash val="solid"/>
          </a:ln>
        </p:spPr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5128ac2bf4d49df"/>
          <a:stretch xmlns:a="http://schemas.openxmlformats.org/drawingml/2006/main"/>
        </p:blipFill>
        <p:spPr>
          <a:xfrm xmlns:a="http://schemas.openxmlformats.org/drawingml/2006/main">
            <a:off x="6286500" y="762000"/>
            <a:ext cx="5276850" cy="52768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D0AEDE7-6CE7-4AFA-87D7-D71B64FD2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81050"/>
            <a:ext cx="5200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RESONANCE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E3C4FC0-7271-4111-BC41-10EB28D4A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162050"/>
            <a:ext cx="52006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925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2925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The Resonance of Consciousness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BABD3E8-9A1F-4951-B208-03C59F74B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324100"/>
            <a:ext cx="1066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3EEE19C-B9D4-4270-BD34-3FD2A2B18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590800"/>
            <a:ext cx="52006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i="1">
                <a:solidFill>
                  <a:srgbClr val="F0D59A"/>
                </a:solidFill>
                <a:latin typeface="Georgia"/>
                <a:ea typeface="Georgia"/>
                <a:cs typeface="Georgia"/>
              </a:defRPr>
            </a:pPr>
            <a:r>
              <a:rPr sz="1800" i="1">
                <a:solidFill>
                  <a:srgbClr val="F0D59A"/>
                </a:solidFill>
                <a:latin typeface="Georgia"/>
                <a:ea typeface="Georgia"/>
                <a:cs typeface="Georgia"/>
              </a:rPr>
              <a:t>Compatible frequencies can share one world without sharing one perspective.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99A306C-FEB1-4314-BB3B-1E46275DA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543300"/>
            <a:ext cx="520065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C9C0B2"/>
                </a:solidFill>
                <a:latin typeface="Arial"/>
                <a:ea typeface="Arial"/>
                <a:cs typeface="Arial"/>
              </a:rPr>
              <a:t>Attention tunes perception like a receiver. When patterns resonate, separate people experience a common timeline from different seats.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7BD3614-B3E2-4699-AE5C-0F252B8A9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0"/>
            <a:ext cx="5200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REFLECTION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05D1FC0-1126-4DD1-9A95-103585B50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238750"/>
            <a:ext cx="52006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i="1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1500" i="1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Which relationships are sustained by shared attention and belief?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D535B18-B954-4F7E-BAC3-4DF3E810C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532D"/>
          </a:solidFill>
          <a:ln xmlns:a="http://schemas.openxmlformats.org/drawingml/2006/main" w="0">
            <a:solidFill>
              <a:srgbClr val="6D532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B36E7FB-F794-4A38-B910-BBCB8C427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RESONANCE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3FB963C-2182-4633-A88E-DA5852D78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515100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C9C0B2"/>
                </a:solidFill>
                <a:latin typeface="Arial"/>
                <a:ea typeface="Arial"/>
                <a:cs typeface="Arial"/>
              </a:rPr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350944234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060B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A10FACC-3589-4644-A627-68ED89F2C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9AE45BB-29A8-40A1-9372-7A3A2C754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66750"/>
            <a:ext cx="5467350" cy="546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025"/>
          </a:solidFill>
          <a:ln xmlns:a="http://schemas.openxmlformats.org/drawingml/2006/main" w="9525">
            <a:solidFill>
              <a:srgbClr val="6D532D"/>
            </a:solidFill>
            <a:prstDash val="solid"/>
          </a:ln>
        </p:spPr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f5846f190bb40d5"/>
          <a:stretch xmlns:a="http://schemas.openxmlformats.org/drawingml/2006/main"/>
        </p:blipFill>
        <p:spPr>
          <a:xfrm xmlns:a="http://schemas.openxmlformats.org/drawingml/2006/main">
            <a:off x="784552" y="762000"/>
            <a:ext cx="4888846" cy="52768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C346831-713C-4C50-9C28-4EEC25B2A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781050"/>
            <a:ext cx="5200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RESONANCE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0F2B3BF-3931-4AC9-A9C9-3A1BA7A9F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162050"/>
            <a:ext cx="52006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925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2925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From Belief to the Shared World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46CFB00-E25F-4614-BF72-BDBD58B16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24100"/>
            <a:ext cx="1066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B03F349-CE85-491D-AF07-FBC28BDBD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590800"/>
            <a:ext cx="52006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i="1">
                <a:solidFill>
                  <a:srgbClr val="F0D59A"/>
                </a:solidFill>
                <a:latin typeface="Georgia"/>
                <a:ea typeface="Georgia"/>
                <a:cs typeface="Georgia"/>
              </a:defRPr>
            </a:pPr>
            <a:r>
              <a:rPr sz="1800" i="1">
                <a:solidFill>
                  <a:srgbClr val="F0D59A"/>
                </a:solidFill>
                <a:latin typeface="Georgia"/>
                <a:ea typeface="Georgia"/>
                <a:cs typeface="Georgia"/>
              </a:rPr>
              <a:t>What fills the mind becomes the seed of the world we help create.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B56E39D-88F2-452B-BEDC-5ACBEF519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543300"/>
            <a:ext cx="520065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C9C0B2"/>
                </a:solidFill>
                <a:latin typeface="Arial"/>
                <a:ea typeface="Arial"/>
                <a:cs typeface="Arial"/>
              </a:rPr>
              <a:t>Belief shapes perception and decision; behavior carries the frequency outward; shared patterns become shared experience.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EC311B7-50B1-4A49-99DA-3E28847C3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953000"/>
            <a:ext cx="5200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REFLECTION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9F1C289-1100-465E-9963-8EDE4D68F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5238750"/>
            <a:ext cx="52006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i="1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1500" i="1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What information are you repeatedly allowing to set your frequency?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6C7809C-BC93-4F84-84A5-FC226BE0F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532D"/>
          </a:solidFill>
          <a:ln xmlns:a="http://schemas.openxmlformats.org/drawingml/2006/main" w="0">
            <a:solidFill>
              <a:srgbClr val="6D532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D613584-F5D6-4FBA-B220-DA7671613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RESONANCE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680D662-EB7E-4AEF-8277-A8CDA090B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515100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C9C0B2"/>
                </a:solidFill>
                <a:latin typeface="Arial"/>
                <a:ea typeface="Arial"/>
                <a:cs typeface="Arial"/>
              </a:rPr>
              <a:t>29</a:t>
            </a:r>
          </a:p>
        </p:txBody>
      </p:sp>
    </p:spTree>
    <p:extLst>
      <p:ext uri="{BB962C8B-B14F-4D97-AF65-F5344CB8AC3E}">
        <p14:creationId xmlns:p14="http://schemas.microsoft.com/office/powerpoint/2010/main" val="8771605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60B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BDB09E6-D2E3-4C76-A3BC-E99DB70BB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87BD737-C588-4391-8116-EB7FDCAC6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CENTRAL THESIS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40C1265-87B3-48F9-B5F7-AB7B416EC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685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2850" b="0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The Unified Field Within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F11CE01-030B-46EA-BBB7-647663D34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66800"/>
            <a:ext cx="1066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i="1">
                <a:solidFill>
                  <a:srgbClr val="F0D59A"/>
                </a:solidFill>
                <a:latin typeface="Georgia"/>
                <a:ea typeface="Georgia"/>
                <a:cs typeface="Georgia"/>
              </a:defRPr>
            </a:pPr>
            <a:r>
              <a:rPr sz="1500" i="1">
                <a:solidFill>
                  <a:srgbClr val="F0D59A"/>
                </a:solidFill>
                <a:latin typeface="Georgia"/>
                <a:ea typeface="Georgia"/>
                <a:cs typeface="Georgia"/>
              </a:rPr>
              <a:t>The whole cosmology lives inside a single life.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E94F431-6599-415A-B159-078C0667B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85900"/>
            <a:ext cx="11010900" cy="453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025"/>
          </a:solidFill>
          <a:ln xmlns:a="http://schemas.openxmlformats.org/drawingml/2006/main" w="9525">
            <a:solidFill>
              <a:srgbClr val="6D532D"/>
            </a:solidFill>
            <a:prstDash val="solid"/>
          </a:ln>
        </p:spPr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9a8f1c0dc514219"/>
          <a:stretch xmlns:a="http://schemas.openxmlformats.org/drawingml/2006/main"/>
        </p:blipFill>
        <p:spPr>
          <a:xfrm xmlns:a="http://schemas.openxmlformats.org/drawingml/2006/main">
            <a:off x="2809875" y="1562100"/>
            <a:ext cx="6572250" cy="438150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41397D5-4990-4335-8714-239C70786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532D"/>
          </a:solidFill>
          <a:ln xmlns:a="http://schemas.openxmlformats.org/drawingml/2006/main" w="0">
            <a:solidFill>
              <a:srgbClr val="6D532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6EE2E57-C350-49CC-BB98-4D2F279F3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CENTRAL THESIS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19D5784-7B15-4363-9EE0-6619658A4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515100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C9C0B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590709926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060B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4E14E66-F50D-4D08-B32B-EC6E28F04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8FE1D53-2C24-477A-9559-F585D3417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RESONANCE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7FE844C-2AD5-40B0-91A1-74EFBEC1A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685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2850" b="0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The Path of Manifestation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1210392-FB4A-4632-9D7D-294B0F902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66800"/>
            <a:ext cx="1066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i="1">
                <a:solidFill>
                  <a:srgbClr val="F0D59A"/>
                </a:solidFill>
                <a:latin typeface="Georgia"/>
                <a:ea typeface="Georgia"/>
                <a:cs typeface="Georgia"/>
              </a:defRPr>
            </a:pPr>
            <a:r>
              <a:rPr sz="1500" i="1">
                <a:solidFill>
                  <a:srgbClr val="F0D59A"/>
                </a:solidFill>
                <a:latin typeface="Georgia"/>
                <a:ea typeface="Georgia"/>
                <a:cs typeface="Georgia"/>
              </a:rPr>
              <a:t>Clarity, embodiment and balanced stewardship matter more than anxious pursuit.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A1D51B1-8C49-4A1A-9FF4-C83328BE9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85900"/>
            <a:ext cx="11010900" cy="453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025"/>
          </a:solidFill>
          <a:ln xmlns:a="http://schemas.openxmlformats.org/drawingml/2006/main" w="9525">
            <a:solidFill>
              <a:srgbClr val="6D532D"/>
            </a:solidFill>
            <a:prstDash val="solid"/>
          </a:ln>
        </p:spPr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8389c71b46e4c14"/>
          <a:stretch xmlns:a="http://schemas.openxmlformats.org/drawingml/2006/main"/>
        </p:blipFill>
        <p:spPr>
          <a:xfrm xmlns:a="http://schemas.openxmlformats.org/drawingml/2006/main">
            <a:off x="2809875" y="1562100"/>
            <a:ext cx="6572250" cy="438150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91BB718-7D18-4204-B0B7-D14B164DF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532D"/>
          </a:solidFill>
          <a:ln xmlns:a="http://schemas.openxmlformats.org/drawingml/2006/main" w="0">
            <a:solidFill>
              <a:srgbClr val="6D532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FFFF872-3A75-4323-B548-BB31AB7C8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RESONANCE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6B186FB-C06A-4CAB-A82D-8BCE70D56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515100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C9C0B2"/>
                </a:solidFill>
                <a:latin typeface="Arial"/>
                <a:ea typeface="Arial"/>
                <a:cs typeface="Arial"/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1509399951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060B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AFFE6AB-7459-4BD9-90F3-FB1B8F3EA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D6E7A03-1244-4364-9E37-1D21A1F83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66750"/>
            <a:ext cx="5467350" cy="546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025"/>
          </a:solidFill>
          <a:ln xmlns:a="http://schemas.openxmlformats.org/drawingml/2006/main" w="9525">
            <a:solidFill>
              <a:srgbClr val="6D532D"/>
            </a:solidFill>
            <a:prstDash val="solid"/>
          </a:ln>
        </p:spPr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d7cc3a6a6d84915"/>
          <a:stretch xmlns:a="http://schemas.openxmlformats.org/drawingml/2006/main"/>
        </p:blipFill>
        <p:spPr>
          <a:xfrm xmlns:a="http://schemas.openxmlformats.org/drawingml/2006/main">
            <a:off x="590550" y="762000"/>
            <a:ext cx="5276850" cy="52768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DB866D2-C955-4970-B33B-BB4E53A34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781050"/>
            <a:ext cx="5200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HEALING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327DB2E-6E00-4BDD-AA66-3254D8291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162050"/>
            <a:ext cx="52006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925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2925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From Avoidance to Healing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5D3276D-7C23-4EC8-B5FC-7FCCAC50B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24100"/>
            <a:ext cx="1066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2C963D3-FF2E-42C8-804F-48CCED852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590800"/>
            <a:ext cx="52006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i="1">
                <a:solidFill>
                  <a:srgbClr val="F0D59A"/>
                </a:solidFill>
                <a:latin typeface="Georgia"/>
                <a:ea typeface="Georgia"/>
                <a:cs typeface="Georgia"/>
              </a:defRPr>
            </a:pPr>
            <a:r>
              <a:rPr sz="1800" i="1">
                <a:solidFill>
                  <a:srgbClr val="F0D59A"/>
                </a:solidFill>
                <a:latin typeface="Georgia"/>
                <a:ea typeface="Georgia"/>
                <a:cs typeface="Georgia"/>
              </a:rPr>
              <a:t>A pattern changes when the one carrying it turns toward its cause.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8BB5318-55D6-4F3F-96F1-17CA0D01C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543300"/>
            <a:ext cx="520065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C9C0B2"/>
                </a:solidFill>
                <a:latin typeface="Arial"/>
                <a:ea typeface="Arial"/>
                <a:cs typeface="Arial"/>
              </a:rPr>
              <a:t>Distraction offers temporary numbness. Awareness allows the unresolved wound to be faced, understood and transformed into a new way of living.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4B32738-1390-4838-8007-72ABEFA1A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953000"/>
            <a:ext cx="5200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REFLECTION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7A9DA8E-0EBE-4CCF-AD56-6D22F951B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5238750"/>
            <a:ext cx="52006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i="1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1500" i="1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What does your most familiar escape protect you from feeling?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7FC0BA9-080F-499E-9CDA-87A1A4165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532D"/>
          </a:solidFill>
          <a:ln xmlns:a="http://schemas.openxmlformats.org/drawingml/2006/main" w="0">
            <a:solidFill>
              <a:srgbClr val="6D532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5E8EDE2-4BD0-40AA-8FE3-880CFD036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HEALING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4BD4321-1114-4338-A4D9-24F13E214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515100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C9C0B2"/>
                </a:solidFill>
                <a:latin typeface="Arial"/>
                <a:ea typeface="Arial"/>
                <a:cs typeface="Arial"/>
              </a:rPr>
              <a:t>31</a:t>
            </a:r>
          </a:p>
        </p:txBody>
      </p:sp>
    </p:spTree>
    <p:extLst>
      <p:ext uri="{BB962C8B-B14F-4D97-AF65-F5344CB8AC3E}">
        <p14:creationId xmlns:p14="http://schemas.microsoft.com/office/powerpoint/2010/main" val="1871736677"/>
      </p:ext>
    </p:extLst>
  </p:cSld>
</p:sld>
</file>

<file path=ppt/slides/slide32.xml><?xml version="1.0" encoding="utf-8"?>
<p:sld xmlns:p="http://schemas.openxmlformats.org/presentationml/2006/main">
  <p:cSld>
    <p:bg>
      <p:bgPr>
        <a:solidFill xmlns:a="http://schemas.openxmlformats.org/drawingml/2006/main">
          <a:srgbClr val="060B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0584461-55CB-42C4-A376-DB738A9FC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37D9591-B63E-42CF-B035-EA877EB78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66750"/>
            <a:ext cx="5467350" cy="546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025"/>
          </a:solidFill>
          <a:ln xmlns:a="http://schemas.openxmlformats.org/drawingml/2006/main" w="9525">
            <a:solidFill>
              <a:srgbClr val="6D532D"/>
            </a:solidFill>
            <a:prstDash val="solid"/>
          </a:ln>
        </p:spPr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d55aba558a64f15"/>
          <a:stretch xmlns:a="http://schemas.openxmlformats.org/drawingml/2006/main"/>
        </p:blipFill>
        <p:spPr>
          <a:xfrm xmlns:a="http://schemas.openxmlformats.org/drawingml/2006/main">
            <a:off x="6286500" y="762000"/>
            <a:ext cx="5276850" cy="52768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B00F957-0807-46EE-8737-B1A5D4FB3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81050"/>
            <a:ext cx="5200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SECOND MOVEMENT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D6BD176-45CF-41B9-8BCC-6318ED0D0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162050"/>
            <a:ext cx="52006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925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2925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Traps and Distractions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B020A80-86F7-42A9-9414-3BBA1B50F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324100"/>
            <a:ext cx="1066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5FB790D-4D20-41B0-A8C9-B0AFA0520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590800"/>
            <a:ext cx="52006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i="1">
                <a:solidFill>
                  <a:srgbClr val="F0D59A"/>
                </a:solidFill>
                <a:latin typeface="Georgia"/>
                <a:ea typeface="Georgia"/>
                <a:cs typeface="Georgia"/>
              </a:defRPr>
            </a:pPr>
            <a:r>
              <a:rPr sz="1800" i="1">
                <a:solidFill>
                  <a:srgbClr val="F0D59A"/>
                </a:solidFill>
                <a:latin typeface="Georgia"/>
                <a:ea typeface="Georgia"/>
                <a:cs typeface="Georgia"/>
              </a:rPr>
              <a:t>The object differs; the movement away is the same.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04A1971-2457-443B-A0D4-EE79F266C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543300"/>
            <a:ext cx="520065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C9C0B2"/>
                </a:solidFill>
                <a:latin typeface="Arial"/>
                <a:ea typeface="Arial"/>
                <a:cs typeface="Arial"/>
              </a:rPr>
              <a:t>Status, screens, work, consumption, control and spiritual performance can all turn attention away from what is asking to be healed.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59885FC-4418-4E19-B042-43065F50F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0"/>
            <a:ext cx="5200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REFLECTION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45EC5AA-90DE-4035-97E2-BFEED306D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238750"/>
            <a:ext cx="52006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i="1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1500" i="1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What do you reach for when stillness begins to feel uncomfortable?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5FBC193-A117-4D61-B006-8F1D183C8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532D"/>
          </a:solidFill>
          <a:ln xmlns:a="http://schemas.openxmlformats.org/drawingml/2006/main" w="0">
            <a:solidFill>
              <a:srgbClr val="6D532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B91DFF9-EDEA-4EAF-BED5-C780D74D5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SECOND MOVEMENT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B7186E1-DB6E-42F8-8C54-70893446B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515100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C9C0B2"/>
                </a:solidFill>
                <a:latin typeface="Arial"/>
                <a:ea typeface="Arial"/>
                <a:cs typeface="Arial"/>
              </a:rPr>
              <a:t>32</a:t>
            </a:r>
          </a:p>
        </p:txBody>
      </p:sp>
    </p:spTree>
    <p:extLst>
      <p:ext uri="{BB962C8B-B14F-4D97-AF65-F5344CB8AC3E}">
        <p14:creationId xmlns:p14="http://schemas.microsoft.com/office/powerpoint/2010/main" val="2033107357"/>
      </p:ext>
    </p:extLst>
  </p:cSld>
</p:sld>
</file>

<file path=ppt/slides/slide33.xml><?xml version="1.0" encoding="utf-8"?>
<p:sld xmlns:p="http://schemas.openxmlformats.org/presentationml/2006/main">
  <p:cSld>
    <p:bg>
      <p:bgPr>
        <a:solidFill xmlns:a="http://schemas.openxmlformats.org/drawingml/2006/main">
          <a:srgbClr val="060B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D2BF4A4-0AB4-479D-BB8D-BA7D2744E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0B821B8-6740-4843-9833-0403C6444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66750"/>
            <a:ext cx="5467350" cy="546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025"/>
          </a:solidFill>
          <a:ln xmlns:a="http://schemas.openxmlformats.org/drawingml/2006/main" w="9525">
            <a:solidFill>
              <a:srgbClr val="6D532D"/>
            </a:solidFill>
            <a:prstDash val="solid"/>
          </a:ln>
        </p:spPr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588a076e58a441b"/>
          <a:stretch xmlns:a="http://schemas.openxmlformats.org/drawingml/2006/main"/>
        </p:blipFill>
        <p:spPr>
          <a:xfrm xmlns:a="http://schemas.openxmlformats.org/drawingml/2006/main">
            <a:off x="590550" y="762000"/>
            <a:ext cx="5276850" cy="52768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F0A7652-3629-469F-A027-910E7DA9A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781050"/>
            <a:ext cx="5200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SECOND MOVEMENT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06FFF26-88BC-41F0-8AD6-048287735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162050"/>
            <a:ext cx="52006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925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2925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The Illusion of Seeking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0F5A9C9-7596-4791-B3AD-1DB7E95B7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24100"/>
            <a:ext cx="1066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0C4E758-A31F-4B40-8C25-38F44BA3F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590800"/>
            <a:ext cx="52006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i="1">
                <a:solidFill>
                  <a:srgbClr val="F0D59A"/>
                </a:solidFill>
                <a:latin typeface="Georgia"/>
                <a:ea typeface="Georgia"/>
                <a:cs typeface="Georgia"/>
              </a:defRPr>
            </a:pPr>
            <a:r>
              <a:rPr sz="1800" i="1">
                <a:solidFill>
                  <a:srgbClr val="F0D59A"/>
                </a:solidFill>
                <a:latin typeface="Georgia"/>
                <a:ea typeface="Georgia"/>
                <a:cs typeface="Georgia"/>
              </a:rPr>
              <a:t>The seeker was always standing where the search hoped to arrive.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F5993D2-904F-4213-B2CA-01010AD50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543300"/>
            <a:ext cx="520065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C9C0B2"/>
                </a:solidFill>
                <a:latin typeface="Arial"/>
                <a:ea typeface="Arial"/>
                <a:cs typeface="Arial"/>
              </a:rPr>
              <a:t>Teachings can reveal the path, but endless pursuit keeps wholeness one more teacher, book, initiation or lifetime away.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26D5AF7-F8C3-4FB4-8864-F3A681E5C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953000"/>
            <a:ext cx="5200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REFLECTION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D851010-2859-412C-92DA-FC04FA6DA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5238750"/>
            <a:ext cx="52006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i="1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1500" i="1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Is your current search revealing something—or postponing arrival?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602E139-3962-4320-B827-D504DC97D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532D"/>
          </a:solidFill>
          <a:ln xmlns:a="http://schemas.openxmlformats.org/drawingml/2006/main" w="0">
            <a:solidFill>
              <a:srgbClr val="6D532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87FB8C0-0470-4BB0-A46E-761AB0C52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SECOND MOVEMENT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300F6C6-28CF-4F05-BA89-5A6A5F92D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515100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C9C0B2"/>
                </a:solidFill>
                <a:latin typeface="Arial"/>
                <a:ea typeface="Arial"/>
                <a:cs typeface="Arial"/>
              </a:rPr>
              <a:t>33</a:t>
            </a:r>
          </a:p>
        </p:txBody>
      </p:sp>
    </p:spTree>
    <p:extLst>
      <p:ext uri="{BB962C8B-B14F-4D97-AF65-F5344CB8AC3E}">
        <p14:creationId xmlns:p14="http://schemas.microsoft.com/office/powerpoint/2010/main" val="2089686995"/>
      </p:ext>
    </p:extLst>
  </p:cSld>
</p:sld>
</file>

<file path=ppt/slides/slide34.xml><?xml version="1.0" encoding="utf-8"?>
<p:sld xmlns:p="http://schemas.openxmlformats.org/presentationml/2006/main">
  <p:cSld>
    <p:bg>
      <p:bgPr>
        <a:solidFill xmlns:a="http://schemas.openxmlformats.org/drawingml/2006/main">
          <a:srgbClr val="060B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B8AD60F-D64E-4655-B83A-3BC4C9E1E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0D49C60-FECC-4E88-9E23-E0C356B92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66750"/>
            <a:ext cx="5467350" cy="546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025"/>
          </a:solidFill>
          <a:ln xmlns:a="http://schemas.openxmlformats.org/drawingml/2006/main" w="9525">
            <a:solidFill>
              <a:srgbClr val="6D532D"/>
            </a:solidFill>
            <a:prstDash val="solid"/>
          </a:ln>
        </p:spPr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51d0660ab10479e"/>
          <a:stretch xmlns:a="http://schemas.openxmlformats.org/drawingml/2006/main"/>
        </p:blipFill>
        <p:spPr>
          <a:xfrm xmlns:a="http://schemas.openxmlformats.org/drawingml/2006/main">
            <a:off x="6286500" y="762000"/>
            <a:ext cx="5276850" cy="52768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42B83D3-7625-41AD-81D8-D6828AB1A7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81050"/>
            <a:ext cx="5200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SECOND MOVEMENT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A5B3D2A-9964-460F-8B08-3DBC83D0C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162050"/>
            <a:ext cx="52006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925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2925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The Spiritual Costume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006AA22-1E16-4273-A789-D8DED40E0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324100"/>
            <a:ext cx="1066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0A08D28-195B-45DC-85C0-A0E0514F6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590800"/>
            <a:ext cx="52006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i="1">
                <a:solidFill>
                  <a:srgbClr val="F0D59A"/>
                </a:solidFill>
                <a:latin typeface="Georgia"/>
                <a:ea typeface="Georgia"/>
                <a:cs typeface="Georgia"/>
              </a:defRPr>
            </a:pPr>
            <a:r>
              <a:rPr sz="1800" i="1">
                <a:solidFill>
                  <a:srgbClr val="F0D59A"/>
                </a:solidFill>
                <a:latin typeface="Georgia"/>
                <a:ea typeface="Georgia"/>
                <a:cs typeface="Georgia"/>
              </a:rPr>
              <a:t>The costume changes. The wearer does not.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957B3F6-C87E-4E6C-A5B2-C079940A0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543300"/>
            <a:ext cx="520065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C9C0B2"/>
                </a:solidFill>
                <a:latin typeface="Arial"/>
                <a:ea typeface="Arial"/>
                <a:cs typeface="Arial"/>
              </a:rPr>
              <a:t>When worldly identity loosens, the ego can reorganize around mystical experience, secret knowledge or power over reality.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8A62433-9E02-4CC0-9F82-7B6FEB112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0"/>
            <a:ext cx="5200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REFLECTION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5681E4C-64BD-49C6-935F-D3A5B64AD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238750"/>
            <a:ext cx="52006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i="1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1500" i="1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Where has self-improvement quietly become self-definition?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8861A5B-6DDE-45C6-AAE1-48764792B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532D"/>
          </a:solidFill>
          <a:ln xmlns:a="http://schemas.openxmlformats.org/drawingml/2006/main" w="0">
            <a:solidFill>
              <a:srgbClr val="6D532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4F0D061-ACC6-4913-9449-1357B1A9A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SECOND MOVEMENT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E948571-383F-4AAA-AD99-10699453A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515100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C9C0B2"/>
                </a:solidFill>
                <a:latin typeface="Arial"/>
                <a:ea typeface="Arial"/>
                <a:cs typeface="Arial"/>
              </a:rPr>
              <a:t>34</a:t>
            </a:r>
          </a:p>
        </p:txBody>
      </p:sp>
    </p:spTree>
    <p:extLst>
      <p:ext uri="{BB962C8B-B14F-4D97-AF65-F5344CB8AC3E}">
        <p14:creationId xmlns:p14="http://schemas.microsoft.com/office/powerpoint/2010/main" val="469151036"/>
      </p:ext>
    </p:extLst>
  </p:cSld>
</p:sld>
</file>

<file path=ppt/slides/slide35.xml><?xml version="1.0" encoding="utf-8"?>
<p:sld xmlns:p="http://schemas.openxmlformats.org/presentationml/2006/main">
  <p:cSld>
    <p:bg>
      <p:bgPr>
        <a:solidFill xmlns:a="http://schemas.openxmlformats.org/drawingml/2006/main">
          <a:srgbClr val="060B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59FB229-BE7C-48AC-A98A-81CA63DCF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B65407A-216E-4CD7-B10D-70973024B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66750"/>
            <a:ext cx="5467350" cy="546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025"/>
          </a:solidFill>
          <a:ln xmlns:a="http://schemas.openxmlformats.org/drawingml/2006/main" w="9525">
            <a:solidFill>
              <a:srgbClr val="6D532D"/>
            </a:solidFill>
            <a:prstDash val="solid"/>
          </a:ln>
        </p:spPr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1125524121c4813"/>
          <a:stretch xmlns:a="http://schemas.openxmlformats.org/drawingml/2006/main"/>
        </p:blipFill>
        <p:spPr>
          <a:xfrm xmlns:a="http://schemas.openxmlformats.org/drawingml/2006/main">
            <a:off x="590550" y="762000"/>
            <a:ext cx="5276850" cy="52768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970B97B-E37B-49A7-9777-F175EED31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781050"/>
            <a:ext cx="5200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SECOND MOVEMENT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DD53644-8D4C-4A0E-AE01-A6CE42182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162050"/>
            <a:ext cx="52006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925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2925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The Map and the Territory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F54BF16-9C77-423B-8564-0956D9B2D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24100"/>
            <a:ext cx="1066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89D6716-77AE-4BCF-ACA8-8ABC5CF34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590800"/>
            <a:ext cx="52006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i="1">
                <a:solidFill>
                  <a:srgbClr val="F0D59A"/>
                </a:solidFill>
                <a:latin typeface="Georgia"/>
                <a:ea typeface="Georgia"/>
                <a:cs typeface="Georgia"/>
              </a:defRPr>
            </a:pPr>
            <a:r>
              <a:rPr sz="1800" i="1">
                <a:solidFill>
                  <a:srgbClr val="F0D59A"/>
                </a:solidFill>
                <a:latin typeface="Georgia"/>
                <a:ea typeface="Georgia"/>
                <a:cs typeface="Georgia"/>
              </a:rPr>
              <a:t>A map is invaluable until it is mistaken for reality.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200F8F2-1C9D-401C-AA05-065D1704D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543300"/>
            <a:ext cx="520065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C9C0B2"/>
                </a:solidFill>
                <a:latin typeface="Arial"/>
                <a:ea typeface="Arial"/>
                <a:cs typeface="Arial"/>
              </a:rPr>
              <a:t>Every teaching carries fragments of truth. It becomes limiting when explanation replaces direct experience and identity begins defending the map.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8AC13ED-5A4B-42AD-B314-101D0840D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953000"/>
            <a:ext cx="5200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REFLECTION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9F7C65B-6A0F-417B-917C-E19DF7C3C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5238750"/>
            <a:ext cx="52006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i="1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1500" i="1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Which explanation have you begun protecting as if it were the whole?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92F9752-0A7D-4569-A8A3-45E6838D2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532D"/>
          </a:solidFill>
          <a:ln xmlns:a="http://schemas.openxmlformats.org/drawingml/2006/main" w="0">
            <a:solidFill>
              <a:srgbClr val="6D532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1A09C91-9C0C-4937-B768-DC65B589D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SECOND MOVEMENT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B86F8B1-16D1-44B0-B585-5878CB5BE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515100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C9C0B2"/>
                </a:solidFill>
                <a:latin typeface="Arial"/>
                <a:ea typeface="Arial"/>
                <a:cs typeface="Arial"/>
              </a:rPr>
              <a:t>35</a:t>
            </a:r>
          </a:p>
        </p:txBody>
      </p:sp>
    </p:spTree>
    <p:extLst>
      <p:ext uri="{BB962C8B-B14F-4D97-AF65-F5344CB8AC3E}">
        <p14:creationId xmlns:p14="http://schemas.microsoft.com/office/powerpoint/2010/main" val="960046012"/>
      </p:ext>
    </p:extLst>
  </p:cSld>
</p:sld>
</file>

<file path=ppt/slides/slide36.xml><?xml version="1.0" encoding="utf-8"?>
<p:sld xmlns:p="http://schemas.openxmlformats.org/presentationml/2006/main">
  <p:cSld>
    <p:bg>
      <p:bgPr>
        <a:solidFill xmlns:a="http://schemas.openxmlformats.org/drawingml/2006/main">
          <a:srgbClr val="060B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DEE511A-399D-416D-A7D7-0176E9243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71EEE6A-7A10-4FBB-9BB5-953FE6EEE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66750"/>
            <a:ext cx="5467350" cy="546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025"/>
          </a:solidFill>
          <a:ln xmlns:a="http://schemas.openxmlformats.org/drawingml/2006/main" w="9525">
            <a:solidFill>
              <a:srgbClr val="6D532D"/>
            </a:solidFill>
            <a:prstDash val="solid"/>
          </a:ln>
        </p:spPr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3d1c0c0cd6247df"/>
          <a:stretch xmlns:a="http://schemas.openxmlformats.org/drawingml/2006/main"/>
        </p:blipFill>
        <p:spPr>
          <a:xfrm xmlns:a="http://schemas.openxmlformats.org/drawingml/2006/main">
            <a:off x="6286500" y="762000"/>
            <a:ext cx="5276850" cy="52768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9B3AF62-C651-4241-9AF1-53D465222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81050"/>
            <a:ext cx="5200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SECOND MOVEMENT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2FC4F4A-B5CC-47D6-A35F-D9D1E3836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162050"/>
            <a:ext cx="52006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925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2925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The Cage Called Seeking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AE3C2E7-C411-4AF2-87B6-9A9291BE7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324100"/>
            <a:ext cx="1066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AF5CA34-2756-4BB1-9582-FB6A85864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590800"/>
            <a:ext cx="52006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i="1">
                <a:solidFill>
                  <a:srgbClr val="F0D59A"/>
                </a:solidFill>
                <a:latin typeface="Georgia"/>
                <a:ea typeface="Georgia"/>
                <a:cs typeface="Georgia"/>
              </a:defRPr>
            </a:pPr>
            <a:r>
              <a:rPr sz="1800" i="1">
                <a:solidFill>
                  <a:srgbClr val="F0D59A"/>
                </a:solidFill>
                <a:latin typeface="Georgia"/>
                <a:ea typeface="Georgia"/>
                <a:cs typeface="Georgia"/>
              </a:rPr>
              <a:t>The search for freedom can become the final room of the prison.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A06B45E-1059-40C1-8AC7-FA7F0E856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543300"/>
            <a:ext cx="520065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C9C0B2"/>
                </a:solidFill>
                <a:latin typeface="Arial"/>
                <a:ea typeface="Arial"/>
                <a:cs typeface="Arial"/>
              </a:rPr>
              <a:t>The mind builds destination after destination because its identity depends on movement. The open door can remain unseen while another key is pursued.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03DBA0B-0336-4DB1-852F-CE831FA1F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0"/>
            <a:ext cx="5200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REFLECTION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03C50B9-651F-4B68-8684-FF0C8113D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238750"/>
            <a:ext cx="52006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i="1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1500" i="1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What would remain if there were nowhere else to arrive?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389B738-85DF-4E00-9321-2A9C5E3EA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532D"/>
          </a:solidFill>
          <a:ln xmlns:a="http://schemas.openxmlformats.org/drawingml/2006/main" w="0">
            <a:solidFill>
              <a:srgbClr val="6D532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96EC380-3BE8-4A10-9F39-3ABFDFC98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SECOND MOVEMENT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3AD089A-7CBA-42FE-BAD5-D54CDFE72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515100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C9C0B2"/>
                </a:solidFill>
                <a:latin typeface="Arial"/>
                <a:ea typeface="Arial"/>
                <a:cs typeface="Arial"/>
              </a:rPr>
              <a:t>36</a:t>
            </a:r>
          </a:p>
        </p:txBody>
      </p:sp>
    </p:spTree>
    <p:extLst>
      <p:ext uri="{BB962C8B-B14F-4D97-AF65-F5344CB8AC3E}">
        <p14:creationId xmlns:p14="http://schemas.microsoft.com/office/powerpoint/2010/main" val="1944261281"/>
      </p:ext>
    </p:extLst>
  </p:cSld>
</p:sld>
</file>

<file path=ppt/slides/slide37.xml><?xml version="1.0" encoding="utf-8"?>
<p:sld xmlns:p="http://schemas.openxmlformats.org/presentationml/2006/main">
  <p:cSld>
    <p:bg>
      <p:bgPr>
        <a:solidFill xmlns:a="http://schemas.openxmlformats.org/drawingml/2006/main">
          <a:srgbClr val="060B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20737FD-EF2F-416D-93DA-F4FBED875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759B81E-9232-4251-A461-7A5CE649A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SECOND MOVEMENT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BBFD5FE-DC13-4C00-9FA7-A88978C15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685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2850" b="0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The Ladder That Disappears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F367B18-6BEF-4EAA-BC36-2836EB87B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66800"/>
            <a:ext cx="1066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i="1">
                <a:solidFill>
                  <a:srgbClr val="F0D59A"/>
                </a:solidFill>
                <a:latin typeface="Georgia"/>
                <a:ea typeface="Georgia"/>
                <a:cs typeface="Georgia"/>
              </a:defRPr>
            </a:pPr>
            <a:r>
              <a:rPr sz="1500" i="1">
                <a:solidFill>
                  <a:srgbClr val="F0D59A"/>
                </a:solidFill>
                <a:latin typeface="Georgia"/>
                <a:ea typeface="Georgia"/>
                <a:cs typeface="Georgia"/>
              </a:rPr>
              <a:t>The desire for a higher level creates the ladder.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5A2B358-2096-4EE9-AFDE-7655EDF24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85900"/>
            <a:ext cx="11010900" cy="453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025"/>
          </a:solidFill>
          <a:ln xmlns:a="http://schemas.openxmlformats.org/drawingml/2006/main" w="9525">
            <a:solidFill>
              <a:srgbClr val="6D532D"/>
            </a:solidFill>
            <a:prstDash val="solid"/>
          </a:ln>
        </p:spPr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cffa23bd2c74e9d"/>
          <a:stretch xmlns:a="http://schemas.openxmlformats.org/drawingml/2006/main"/>
        </p:blipFill>
        <p:spPr>
          <a:xfrm xmlns:a="http://schemas.openxmlformats.org/drawingml/2006/main">
            <a:off x="2809875" y="1562100"/>
            <a:ext cx="6572250" cy="438150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8C98666-C8CD-4E1C-B1EE-6AEF4DB7A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532D"/>
          </a:solidFill>
          <a:ln xmlns:a="http://schemas.openxmlformats.org/drawingml/2006/main" w="0">
            <a:solidFill>
              <a:srgbClr val="6D532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E1C3954-6D93-4359-8D66-5B954311D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SECOND MOVEMENT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9085F05-2412-48E4-A26C-6E0825755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515100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C9C0B2"/>
                </a:solidFill>
                <a:latin typeface="Arial"/>
                <a:ea typeface="Arial"/>
                <a:cs typeface="Arial"/>
              </a:rPr>
              <a:t>37</a:t>
            </a:r>
          </a:p>
        </p:txBody>
      </p:sp>
    </p:spTree>
    <p:extLst>
      <p:ext uri="{BB962C8B-B14F-4D97-AF65-F5344CB8AC3E}">
        <p14:creationId xmlns:p14="http://schemas.microsoft.com/office/powerpoint/2010/main" val="1627138643"/>
      </p:ext>
    </p:extLst>
  </p:cSld>
</p:sld>
</file>

<file path=ppt/slides/slide38.xml><?xml version="1.0" encoding="utf-8"?>
<p:sld xmlns:p="http://schemas.openxmlformats.org/presentationml/2006/main">
  <p:cSld>
    <p:bg>
      <p:bgPr>
        <a:solidFill xmlns:a="http://schemas.openxmlformats.org/drawingml/2006/main">
          <a:srgbClr val="060B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F84E67C-A5FE-442F-BF54-C985E5D79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9FA0AB6-78DE-4333-91F1-C96BBB48F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66750"/>
            <a:ext cx="5467350" cy="546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025"/>
          </a:solidFill>
          <a:ln xmlns:a="http://schemas.openxmlformats.org/drawingml/2006/main" w="9525">
            <a:solidFill>
              <a:srgbClr val="6D532D"/>
            </a:solidFill>
            <a:prstDash val="solid"/>
          </a:ln>
        </p:spPr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fcd341d18ad454d"/>
          <a:stretch xmlns:a="http://schemas.openxmlformats.org/drawingml/2006/main"/>
        </p:blipFill>
        <p:spPr>
          <a:xfrm xmlns:a="http://schemas.openxmlformats.org/drawingml/2006/main">
            <a:off x="6286500" y="762000"/>
            <a:ext cx="5276850" cy="52768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3CFF999-CF79-426A-B300-0ED68CBF4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81050"/>
            <a:ext cx="5200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SECOND MOVEMENT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CDDBCBB-6D68-4E16-A78E-B2C01CB50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162050"/>
            <a:ext cx="52006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925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2925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The Open Hand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C27B141-7920-4141-A3D0-538F68891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324100"/>
            <a:ext cx="1066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9BFB663-CAA2-41CA-85B6-F72C0F815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590800"/>
            <a:ext cx="52006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i="1">
                <a:solidFill>
                  <a:srgbClr val="F0D59A"/>
                </a:solidFill>
                <a:latin typeface="Georgia"/>
                <a:ea typeface="Georgia"/>
                <a:cs typeface="Georgia"/>
              </a:defRPr>
            </a:pPr>
            <a:r>
              <a:rPr sz="1800" i="1">
                <a:solidFill>
                  <a:srgbClr val="F0D59A"/>
                </a:solidFill>
                <a:latin typeface="Georgia"/>
                <a:ea typeface="Georgia"/>
                <a:cs typeface="Georgia"/>
              </a:rPr>
              <a:t>Use the raft. Cross. Then set it down.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494B1C4-3183-4993-9639-44A923594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543300"/>
            <a:ext cx="520065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C9C0B2"/>
                </a:solidFill>
                <a:latin typeface="Arial"/>
                <a:ea typeface="Arial"/>
                <a:cs typeface="Arial"/>
              </a:rPr>
              <a:t>Every philosophy—including this one—is provisional. Nothing is rejected, but no explanation replaces the direct experience of being.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F3A1755-2D96-466E-A67E-C0A408EA6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0"/>
            <a:ext cx="5200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REFLECTION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8979654-E272-4489-AAB3-61589C6A0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238750"/>
            <a:ext cx="52006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i="1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1500" i="1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Which useful tool are you now ready to stop carrying?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DE25A7C-DA02-4F6A-B000-87921A14F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532D"/>
          </a:solidFill>
          <a:ln xmlns:a="http://schemas.openxmlformats.org/drawingml/2006/main" w="0">
            <a:solidFill>
              <a:srgbClr val="6D532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1F19AFF-BC7B-474F-90F1-A928DDBF8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SECOND MOVEMENT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6792B61-2B46-47DE-B0BF-0D24A3107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515100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C9C0B2"/>
                </a:solidFill>
                <a:latin typeface="Arial"/>
                <a:ea typeface="Arial"/>
                <a:cs typeface="Arial"/>
              </a:rPr>
              <a:t>38</a:t>
            </a:r>
          </a:p>
        </p:txBody>
      </p:sp>
    </p:spTree>
    <p:extLst>
      <p:ext uri="{BB962C8B-B14F-4D97-AF65-F5344CB8AC3E}">
        <p14:creationId xmlns:p14="http://schemas.microsoft.com/office/powerpoint/2010/main" val="143720247"/>
      </p:ext>
    </p:extLst>
  </p:cSld>
</p:sld>
</file>

<file path=ppt/slides/slide39.xml><?xml version="1.0" encoding="utf-8"?>
<p:sld xmlns:p="http://schemas.openxmlformats.org/presentationml/2006/main">
  <p:cSld>
    <p:bg>
      <p:bgPr>
        <a:solidFill xmlns:a="http://schemas.openxmlformats.org/drawingml/2006/main">
          <a:srgbClr val="060B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AE412FB-A7CD-440D-9D26-DF2FC516D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25C8218-BD55-4470-A4DF-7355CAFD0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876300"/>
            <a:ext cx="1219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OPEN HAND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4506494-2EF6-4A83-B936-6C96A1D00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581150"/>
            <a:ext cx="8572500" cy="1600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4650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4650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Nothing essential</a:t>
            </a:r>
          </a:p>
          <a:p xmlns:a="http://schemas.openxmlformats.org/drawingml/2006/main">
            <a:pPr algn="ctr">
              <a:defRPr sz="4650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4650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was ever missing.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5E6E11B-7561-45F0-8802-E3A7375AE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3543300"/>
            <a:ext cx="1905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0E147AD-4E2C-4B06-A9F9-6257D2420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3905250"/>
            <a:ext cx="7620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00" i="1">
                <a:solidFill>
                  <a:srgbClr val="F0D59A"/>
                </a:solidFill>
                <a:latin typeface="Georgia"/>
                <a:ea typeface="Georgia"/>
                <a:cs typeface="Georgia"/>
              </a:defRPr>
            </a:pPr>
            <a:r>
              <a:rPr sz="2100" i="1">
                <a:solidFill>
                  <a:srgbClr val="F0D59A"/>
                </a:solidFill>
                <a:latin typeface="Georgia"/>
                <a:ea typeface="Georgia"/>
                <a:cs typeface="Georgia"/>
              </a:rPr>
              <a:t>Use the raft. Cross. Set it down.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FC89FD1-F4FE-4A93-97CD-4E0C3BBC0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5105400"/>
            <a:ext cx="4762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7F0E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7F0E2"/>
                </a:solidFill>
                <a:latin typeface="Arial"/>
                <a:ea typeface="Arial"/>
                <a:cs typeface="Arial"/>
              </a:rPr>
              <a:t>SO WE LET GO.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FE8F750-2C42-4097-8933-C36BB5333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532D"/>
          </a:solidFill>
          <a:ln xmlns:a="http://schemas.openxmlformats.org/drawingml/2006/main" w="0">
            <a:solidFill>
              <a:srgbClr val="6D532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8223984-1DD9-424C-AC54-049D5A1E2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DIVINE KARMA ATLAS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E10CAC0-0D49-44E2-A538-7A979CA3D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515100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C9C0B2"/>
                </a:solidFill>
                <a:latin typeface="Arial"/>
                <a:ea typeface="Arial"/>
                <a:cs typeface="Arial"/>
              </a:rPr>
              <a:t>39</a:t>
            </a:r>
          </a:p>
        </p:txBody>
      </p:sp>
    </p:spTree>
    <p:extLst>
      <p:ext uri="{BB962C8B-B14F-4D97-AF65-F5344CB8AC3E}">
        <p14:creationId xmlns:p14="http://schemas.microsoft.com/office/powerpoint/2010/main" val="172103964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60B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3F6E7D0-1756-4BDA-A23B-D06903578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55BC6AA-283E-4C69-98CE-E7CFCAD4D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66750"/>
            <a:ext cx="5467350" cy="546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025"/>
          </a:solidFill>
          <a:ln xmlns:a="http://schemas.openxmlformats.org/drawingml/2006/main" w="9525">
            <a:solidFill>
              <a:srgbClr val="6D532D"/>
            </a:solidFill>
            <a:prstDash val="solid"/>
          </a:ln>
        </p:spPr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0cfd92c07544673"/>
          <a:stretch xmlns:a="http://schemas.openxmlformats.org/drawingml/2006/main"/>
        </p:blipFill>
        <p:spPr>
          <a:xfrm xmlns:a="http://schemas.openxmlformats.org/drawingml/2006/main">
            <a:off x="6286500" y="762000"/>
            <a:ext cx="5276850" cy="52768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8AE8631-DDE9-4CFF-ABC6-9D6FB6829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81050"/>
            <a:ext cx="5200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CENTRAL THESIS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7CB6DC3-382C-4B19-A0C3-EE6C920B7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162050"/>
            <a:ext cx="52006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925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2925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Cosmic Yin Yang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ABABAE9-CC6D-4EF3-8AB4-7E7C23CB7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324100"/>
            <a:ext cx="1066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47B7A26-F691-4C8C-B813-101CB92AE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590800"/>
            <a:ext cx="52006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i="1">
                <a:solidFill>
                  <a:srgbClr val="F0D59A"/>
                </a:solidFill>
                <a:latin typeface="Georgia"/>
                <a:ea typeface="Georgia"/>
                <a:cs typeface="Georgia"/>
              </a:defRPr>
            </a:pPr>
            <a:r>
              <a:rPr sz="1800" i="1">
                <a:solidFill>
                  <a:srgbClr val="F0D59A"/>
                </a:solidFill>
                <a:latin typeface="Georgia"/>
                <a:ea typeface="Georgia"/>
                <a:cs typeface="Georgia"/>
              </a:rPr>
              <a:t>One reality appears as two so that relationship can exist.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B27E46F-6C9F-4B55-A525-2D9B931EA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543300"/>
            <a:ext cx="520065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C9C0B2"/>
                </a:solidFill>
                <a:latin typeface="Arial"/>
                <a:ea typeface="Arial"/>
                <a:cs typeface="Arial"/>
              </a:rPr>
              <a:t>Light and dark, creation and destruction, consciousness and matter are not enemies. They are complementary movements of one whole.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7450409-B7AC-4F6F-A299-06CB4FF99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0"/>
            <a:ext cx="5200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REFLECTION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083A292-F0F9-4619-BA88-38A6703BD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238750"/>
            <a:ext cx="52006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i="1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1500" i="1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Which opposite have you mistaken for an enemy?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2FFEF0C-CA04-490F-8051-CEE2F576B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532D"/>
          </a:solidFill>
          <a:ln xmlns:a="http://schemas.openxmlformats.org/drawingml/2006/main" w="0">
            <a:solidFill>
              <a:srgbClr val="6D532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4F3EDF4-A7B5-4EBE-A671-FFB3CE127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CENTRAL THESIS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31818D8-2570-4835-A6B6-1A930EE66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515100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C9C0B2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84253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60B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0E9DE10-F79B-41D6-ABEA-102002299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A624054-7CB0-47E6-9401-2B3590A16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66750"/>
            <a:ext cx="5467350" cy="546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025"/>
          </a:solidFill>
          <a:ln xmlns:a="http://schemas.openxmlformats.org/drawingml/2006/main" w="9525">
            <a:solidFill>
              <a:srgbClr val="6D532D"/>
            </a:solidFill>
            <a:prstDash val="solid"/>
          </a:ln>
        </p:spPr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b77f684104c4540"/>
          <a:stretch xmlns:a="http://schemas.openxmlformats.org/drawingml/2006/main"/>
        </p:blipFill>
        <p:spPr>
          <a:xfrm xmlns:a="http://schemas.openxmlformats.org/drawingml/2006/main">
            <a:off x="590550" y="762000"/>
            <a:ext cx="5276850" cy="52768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149BE1B-99CC-4CCD-838C-4AEDC26F2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781050"/>
            <a:ext cx="5200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CENTRAL THESIS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1AE422C-4E8C-41C1-96B5-8D70C1EAF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162050"/>
            <a:ext cx="52006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925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2925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Everything Is Balance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3B474AE-ACE2-4E0E-AE8B-0E443361C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24100"/>
            <a:ext cx="1066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9C19455-30D5-46BC-8A58-FCA4F48C3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590800"/>
            <a:ext cx="52006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i="1">
                <a:solidFill>
                  <a:srgbClr val="F0D59A"/>
                </a:solidFill>
                <a:latin typeface="Georgia"/>
                <a:ea typeface="Georgia"/>
                <a:cs typeface="Georgia"/>
              </a:defRPr>
            </a:pPr>
            <a:r>
              <a:rPr sz="1800" i="1">
                <a:solidFill>
                  <a:srgbClr val="F0D59A"/>
                </a:solidFill>
                <a:latin typeface="Georgia"/>
                <a:ea typeface="Georgia"/>
                <a:cs typeface="Georgia"/>
              </a:rPr>
              <a:t>Balance is not a fixed midpoint. It is living adjustment.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EB3C849-2031-4188-876F-AD0AAF3D08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543300"/>
            <a:ext cx="520065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C9C0B2"/>
                </a:solidFill>
                <a:latin typeface="Arial"/>
                <a:ea typeface="Arial"/>
                <a:cs typeface="Arial"/>
              </a:rPr>
              <a:t>Harmony comes from holding apparent opposites in relationship—not from choosing one side and attempting to erase the other.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A617C09-DE60-44CA-9192-F12969783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953000"/>
            <a:ext cx="5200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REFLECTION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A9ABB2F-8266-4ED0-8DA0-A33374F18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5238750"/>
            <a:ext cx="52006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i="1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1500" i="1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Where is life asking you to adjust rather than conquer?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EBEE932-5CE7-477A-8078-284B4EF04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532D"/>
          </a:solidFill>
          <a:ln xmlns:a="http://schemas.openxmlformats.org/drawingml/2006/main" w="0">
            <a:solidFill>
              <a:srgbClr val="6D532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B4AE4B4-052B-494C-990D-1CD2387E3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CENTRAL THESIS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881E707-281C-4891-8D01-104A89F60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515100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C9C0B2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36387543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60B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AC102C8-8362-4A9C-8078-3207EAA73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AACB917-F93E-49C9-AA27-A03CFA00B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66750"/>
            <a:ext cx="5467350" cy="546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025"/>
          </a:solidFill>
          <a:ln xmlns:a="http://schemas.openxmlformats.org/drawingml/2006/main" w="9525">
            <a:solidFill>
              <a:srgbClr val="6D532D"/>
            </a:solidFill>
            <a:prstDash val="solid"/>
          </a:ln>
        </p:spPr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59fb121c7cb486a"/>
          <a:stretch xmlns:a="http://schemas.openxmlformats.org/drawingml/2006/main"/>
        </p:blipFill>
        <p:spPr>
          <a:xfrm xmlns:a="http://schemas.openxmlformats.org/drawingml/2006/main">
            <a:off x="6286500" y="762000"/>
            <a:ext cx="5276850" cy="52768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BCAA82B-B9E0-4E48-A3AF-E73A0A8DA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81050"/>
            <a:ext cx="5200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CENTRAL THESIS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AFB0CF9-2406-4361-927E-AD948991B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162050"/>
            <a:ext cx="52006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925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2925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The Balance Between</a:t>
            </a:r>
          </a:p>
          <a:p xmlns:a="http://schemas.openxmlformats.org/drawingml/2006/main">
            <a:pPr>
              <a:defRPr sz="2925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2925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The True Self and the Ego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82FA78A-FC0C-4BB9-9682-6E7147775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324100"/>
            <a:ext cx="1066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D057C7D-DE5D-4E98-808D-544CF50C4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590800"/>
            <a:ext cx="52006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i="1">
                <a:solidFill>
                  <a:srgbClr val="F0D59A"/>
                </a:solidFill>
                <a:latin typeface="Georgia"/>
                <a:ea typeface="Georgia"/>
                <a:cs typeface="Georgia"/>
              </a:defRPr>
            </a:pPr>
            <a:r>
              <a:rPr sz="1800" i="1">
                <a:solidFill>
                  <a:srgbClr val="F0D59A"/>
                </a:solidFill>
                <a:latin typeface="Georgia"/>
                <a:ea typeface="Georgia"/>
                <a:cs typeface="Georgia"/>
              </a:rPr>
              <a:t>The ego is an instrument, not an enemy.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F69F0C0-E01D-46EB-8431-AF5070976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543300"/>
            <a:ext cx="520065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C9C0B2"/>
                </a:solidFill>
                <a:latin typeface="Arial"/>
                <a:ea typeface="Arial"/>
                <a:cs typeface="Arial"/>
              </a:rPr>
              <a:t>The Ego Self knows how to survive and operate here. The True Self can witness, choose and restore proportion. Integration is the way.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E4F4DAC-2360-4723-9BB5-103EEAD6E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0"/>
            <a:ext cx="5200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REFLECTION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3DA34DA-C255-4270-BC71-89CB17D3C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238750"/>
            <a:ext cx="52006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i="1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1500" i="1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What does your survival self need—and what can awareness choose?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102EC6B-00E7-494E-9C5B-F789E1406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532D"/>
          </a:solidFill>
          <a:ln xmlns:a="http://schemas.openxmlformats.org/drawingml/2006/main" w="0">
            <a:solidFill>
              <a:srgbClr val="6D532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492F983-8009-4227-BBB2-EA21765FD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CENTRAL THESIS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7EA686A-7AA6-4B84-B8E9-9322DCB64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515100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C9C0B2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68744368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60B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F675644-7014-48E5-B463-FBDFC2278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CE37951-B737-450D-B6D3-9F49EA953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66750"/>
            <a:ext cx="5467350" cy="546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025"/>
          </a:solidFill>
          <a:ln xmlns:a="http://schemas.openxmlformats.org/drawingml/2006/main" w="9525">
            <a:solidFill>
              <a:srgbClr val="6D532D"/>
            </a:solidFill>
            <a:prstDash val="solid"/>
          </a:ln>
        </p:spPr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a601142c58f4e8d"/>
          <a:stretch xmlns:a="http://schemas.openxmlformats.org/drawingml/2006/main"/>
        </p:blipFill>
        <p:spPr>
          <a:xfrm xmlns:a="http://schemas.openxmlformats.org/drawingml/2006/main">
            <a:off x="590550" y="762000"/>
            <a:ext cx="5276850" cy="52768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111A4F5-678E-416C-A183-D3770CFBC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781050"/>
            <a:ext cx="5200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CENTRAL THESIS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A200BFD-97A1-4863-B51D-DCD5F7609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162050"/>
            <a:ext cx="52006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925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2925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The Two Selves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4FB89A2-8140-42B7-9B77-05B5A34DA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24100"/>
            <a:ext cx="1066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97C23AD-74E3-4E99-A197-08B10406B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590800"/>
            <a:ext cx="52006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i="1">
                <a:solidFill>
                  <a:srgbClr val="F0D59A"/>
                </a:solidFill>
                <a:latin typeface="Georgia"/>
                <a:ea typeface="Georgia"/>
                <a:cs typeface="Georgia"/>
              </a:defRPr>
            </a:pPr>
            <a:r>
              <a:rPr sz="1800" i="1">
                <a:solidFill>
                  <a:srgbClr val="F0D59A"/>
                </a:solidFill>
                <a:latin typeface="Georgia"/>
                <a:ea typeface="Georgia"/>
                <a:cs typeface="Georgia"/>
              </a:rPr>
              <a:t>One being performs two necessary functions.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EFABE40-5861-4B8E-9387-9D63BF909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543300"/>
            <a:ext cx="520065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C9C0B2"/>
                </a:solidFill>
                <a:latin typeface="Arial"/>
                <a:ea typeface="Arial"/>
                <a:cs typeface="Arial"/>
              </a:rPr>
              <a:t>Identity, memory and desire help us navigate. Awareness, presence and compassion keep the instrument from becoming the whole self.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58E6C89-919A-4283-A384-209D092F1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953000"/>
            <a:ext cx="5200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REFLECTION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008CCFB-AC9C-415D-AA08-B4E765912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5238750"/>
            <a:ext cx="52006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i="1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1500" i="1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Which function is currently leading your life?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6715E53-4BC7-4BB2-8FA7-BC095ABAB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532D"/>
          </a:solidFill>
          <a:ln xmlns:a="http://schemas.openxmlformats.org/drawingml/2006/main" w="0">
            <a:solidFill>
              <a:srgbClr val="6D532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56A5E56-A8A7-4E27-A48F-DF606F2AD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CENTRAL THESIS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D06CD72-B8B5-47A9-BDBA-B33761031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515100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C9C0B2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922777350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60B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E4AE81D-119C-4004-9E84-6E8E6D607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92F6A83-453C-49A6-8FCD-34CD3D077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66750"/>
            <a:ext cx="5467350" cy="546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025"/>
          </a:solidFill>
          <a:ln xmlns:a="http://schemas.openxmlformats.org/drawingml/2006/main" w="9525">
            <a:solidFill>
              <a:srgbClr val="6D532D"/>
            </a:solidFill>
            <a:prstDash val="solid"/>
          </a:ln>
        </p:spPr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75e36f9da564924"/>
          <a:stretch xmlns:a="http://schemas.openxmlformats.org/drawingml/2006/main"/>
        </p:blipFill>
        <p:spPr>
          <a:xfrm xmlns:a="http://schemas.openxmlformats.org/drawingml/2006/main">
            <a:off x="6286500" y="762000"/>
            <a:ext cx="5276850" cy="52768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29FB565-5477-43EB-B92F-93AFE3167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81050"/>
            <a:ext cx="5200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CENTRAL THESIS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2283AF8-131B-4B94-AB40-5919F7820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162050"/>
            <a:ext cx="52006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925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2925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Yin Yang Reimagined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24DFD7D-27B1-470D-9704-86C7250B9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324100"/>
            <a:ext cx="1066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98690AF-24E9-4E42-AE4C-E60C66F04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590800"/>
            <a:ext cx="52006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i="1">
                <a:solidFill>
                  <a:srgbClr val="F0D59A"/>
                </a:solidFill>
                <a:latin typeface="Georgia"/>
                <a:ea typeface="Georgia"/>
                <a:cs typeface="Georgia"/>
              </a:defRPr>
            </a:pPr>
            <a:r>
              <a:rPr sz="1800" i="1">
                <a:solidFill>
                  <a:srgbClr val="F0D59A"/>
                </a:solidFill>
                <a:latin typeface="Georgia"/>
                <a:ea typeface="Georgia"/>
                <a:cs typeface="Georgia"/>
              </a:rPr>
              <a:t>Every opposite carries the seed of its counterpart.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63A87D2-50DF-4778-A3F8-3EFFCB62D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543300"/>
            <a:ext cx="520065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C9C0B2"/>
                </a:solidFill>
                <a:latin typeface="Arial"/>
                <a:ea typeface="Arial"/>
                <a:cs typeface="Arial"/>
              </a:rPr>
              <a:t>Action contains stillness. Strength contains vulnerability. The visible world contains the invisible field that gives it form.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11041C1-2B8A-4A43-BA70-36BBF05C2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0"/>
            <a:ext cx="5200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REFLECTION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0822006-B07D-47A3-B9AF-ECA18F87E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238750"/>
            <a:ext cx="52006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i="1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1500" i="1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What seed of the opposite is already present?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C2D9F44-58C5-4334-A014-D46690CEA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532D"/>
          </a:solidFill>
          <a:ln xmlns:a="http://schemas.openxmlformats.org/drawingml/2006/main" w="0">
            <a:solidFill>
              <a:srgbClr val="6D532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35D7F47-5D84-49B2-AC85-050130085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THE CENTRAL THESIS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A95BD38-C987-4376-A6BE-302F4B2F8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515100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C9C0B2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2634884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60B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51F82A7-BE6E-4C4D-8283-49012AB19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82DAF7E-01EE-41BA-B788-AC7A05211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66750"/>
            <a:ext cx="5467350" cy="546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025"/>
          </a:solidFill>
          <a:ln xmlns:a="http://schemas.openxmlformats.org/drawingml/2006/main" w="9525">
            <a:solidFill>
              <a:srgbClr val="6D532D"/>
            </a:solidFill>
            <a:prstDash val="solid"/>
          </a:ln>
        </p:spPr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456f3f1468240b8"/>
          <a:stretch xmlns:a="http://schemas.openxmlformats.org/drawingml/2006/main"/>
        </p:blipFill>
        <p:spPr>
          <a:xfrm xmlns:a="http://schemas.openxmlformats.org/drawingml/2006/main">
            <a:off x="590550" y="762000"/>
            <a:ext cx="5276850" cy="52768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3D93F8D-0790-4475-820A-0B03A93BB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781050"/>
            <a:ext cx="5200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LIVING IN BALANCE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0DB35D6-961E-4235-BF0E-0A4DFAA6E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162050"/>
            <a:ext cx="52006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925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2925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Nature Demonstrates Balance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8C20B0F-C250-4C54-947E-8C7D10EC9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24100"/>
            <a:ext cx="1066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552"/>
          </a:solidFill>
          <a:ln xmlns:a="http://schemas.openxmlformats.org/drawingml/2006/main" w="0">
            <a:solidFill>
              <a:srgbClr val="D9A552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6A38A51-D2BF-4ABF-A3DC-E8110AB85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590800"/>
            <a:ext cx="52006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i="1">
                <a:solidFill>
                  <a:srgbClr val="F0D59A"/>
                </a:solidFill>
                <a:latin typeface="Georgia"/>
                <a:ea typeface="Georgia"/>
                <a:cs typeface="Georgia"/>
              </a:defRPr>
            </a:pPr>
            <a:r>
              <a:rPr sz="1800" i="1">
                <a:solidFill>
                  <a:srgbClr val="F0D59A"/>
                </a:solidFill>
                <a:latin typeface="Georgia"/>
                <a:ea typeface="Georgia"/>
                <a:cs typeface="Georgia"/>
              </a:rPr>
              <a:t>Nature maintains itself through continual adjustment.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3684BEC-0E23-46CB-AC84-7169F91AF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543300"/>
            <a:ext cx="520065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C9C0B2"/>
                </a:solidFill>
                <a:latin typeface="Arial"/>
                <a:ea typeface="Arial"/>
                <a:cs typeface="Arial"/>
              </a:rPr>
              <a:t>Day and night, inhale and exhale, expansion and contraction: equilibrium is dynamic, responsive and alive.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2FB3674-FDB8-45AF-A339-0E30090BB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953000"/>
            <a:ext cx="5200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REFLECTION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FCA8796-ECB0-406D-9743-42B1B584C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5238750"/>
            <a:ext cx="52006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i="1">
                <a:solidFill>
                  <a:srgbClr val="F7F0E2"/>
                </a:solidFill>
                <a:latin typeface="Georgia"/>
                <a:ea typeface="Georgia"/>
                <a:cs typeface="Georgia"/>
              </a:defRPr>
            </a:pPr>
            <a:r>
              <a:rPr sz="1500" i="1">
                <a:solidFill>
                  <a:srgbClr val="F7F0E2"/>
                </a:solidFill>
                <a:latin typeface="Georgia"/>
                <a:ea typeface="Georgia"/>
                <a:cs typeface="Georgia"/>
              </a:rPr>
              <a:t>What natural rhythm have you been trying to freeze?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0F438E2-3095-4982-97B0-2EAD83432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532D"/>
          </a:solidFill>
          <a:ln xmlns:a="http://schemas.openxmlformats.org/drawingml/2006/main" w="0">
            <a:solidFill>
              <a:srgbClr val="6D532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926407B-74B9-4291-98AD-5BB4390EB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341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9A552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D9A552"/>
                </a:solidFill>
                <a:latin typeface="Arial"/>
                <a:ea typeface="Arial"/>
                <a:cs typeface="Arial"/>
              </a:rPr>
              <a:t>LIVING IN BALANCE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ED03B05-94BD-47A0-AA68-000CA806D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515100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>
                <a:solidFill>
                  <a:srgbClr val="C9C0B2"/>
                </a:solidFill>
                <a:latin typeface="Arial"/>
                <a:ea typeface="Arial"/>
                <a:cs typeface="Arial"/>
              </a:defRPr>
            </a:pPr>
            <a:r>
              <a:rPr sz="900">
                <a:solidFill>
                  <a:srgbClr val="C9C0B2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23460607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2026-08-18T20:16:44.2690000Z</dcterms:created>
  <dcterms:modified xsi:type="dcterms:W3CDTF">2026-08-18T20:16:44.2690000Z</dcterms:modified>
</coreProperties>
</file>